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2" r:id="rId1"/>
  </p:sldMasterIdLst>
  <p:sldIdLst>
    <p:sldId id="256" r:id="rId2"/>
    <p:sldId id="411" r:id="rId3"/>
    <p:sldId id="369" r:id="rId4"/>
    <p:sldId id="357" r:id="rId5"/>
    <p:sldId id="412" r:id="rId6"/>
    <p:sldId id="417" r:id="rId7"/>
    <p:sldId id="370" r:id="rId8"/>
    <p:sldId id="418" r:id="rId9"/>
    <p:sldId id="376" r:id="rId10"/>
    <p:sldId id="377" r:id="rId11"/>
    <p:sldId id="378" r:id="rId12"/>
    <p:sldId id="379" r:id="rId13"/>
    <p:sldId id="382" r:id="rId14"/>
    <p:sldId id="383" r:id="rId15"/>
    <p:sldId id="384" r:id="rId16"/>
    <p:sldId id="385" r:id="rId17"/>
    <p:sldId id="386" r:id="rId18"/>
    <p:sldId id="421" r:id="rId19"/>
    <p:sldId id="422" r:id="rId20"/>
    <p:sldId id="423" r:id="rId21"/>
    <p:sldId id="427" r:id="rId22"/>
    <p:sldId id="410" r:id="rId23"/>
    <p:sldId id="425" r:id="rId24"/>
    <p:sldId id="396" r:id="rId25"/>
    <p:sldId id="426" r:id="rId26"/>
    <p:sldId id="424" r:id="rId27"/>
    <p:sldId id="428" r:id="rId28"/>
    <p:sldId id="409" r:id="rId29"/>
    <p:sldId id="429" r:id="rId30"/>
    <p:sldId id="431" r:id="rId31"/>
    <p:sldId id="433" r:id="rId32"/>
    <p:sldId id="405" r:id="rId33"/>
    <p:sldId id="406" r:id="rId34"/>
    <p:sldId id="434" r:id="rId35"/>
    <p:sldId id="407"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6"/>
    <p:restoredTop sz="94683"/>
  </p:normalViewPr>
  <p:slideViewPr>
    <p:cSldViewPr snapToGrid="0" snapToObjects="1">
      <p:cViewPr varScale="1">
        <p:scale>
          <a:sx n="112" d="100"/>
          <a:sy n="112" d="100"/>
        </p:scale>
        <p:origin x="840" y="17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723F82-52ED-A14C-845B-763CC1C9D076}" type="doc">
      <dgm:prSet loTypeId="urn:microsoft.com/office/officeart/2005/8/layout/process1" loCatId="" qsTypeId="urn:microsoft.com/office/officeart/2005/8/quickstyle/simple1" qsCatId="simple" csTypeId="urn:microsoft.com/office/officeart/2005/8/colors/accent1_2" csCatId="accent1" phldr="1"/>
      <dgm:spPr/>
    </dgm:pt>
    <dgm:pt modelId="{0B94D816-7D11-984A-B561-13DFFE04E5AB}">
      <dgm:prSet phldrT="[Testo]"/>
      <dgm:spPr/>
      <dgm:t>
        <a:bodyPr/>
        <a:lstStyle/>
        <a:p>
          <a:r>
            <a:rPr lang="it-IT" dirty="0"/>
            <a:t>Organi di Governo</a:t>
          </a:r>
        </a:p>
      </dgm:t>
    </dgm:pt>
    <dgm:pt modelId="{B5DAEEFF-F04B-5643-982B-72FC5A0B82EF}" type="parTrans" cxnId="{7CE1ED30-28CC-2143-843D-874A809C91C7}">
      <dgm:prSet/>
      <dgm:spPr/>
      <dgm:t>
        <a:bodyPr/>
        <a:lstStyle/>
        <a:p>
          <a:endParaRPr lang="it-IT"/>
        </a:p>
      </dgm:t>
    </dgm:pt>
    <dgm:pt modelId="{3880F55E-56DE-8245-8076-F51AFB8405E8}" type="sibTrans" cxnId="{7CE1ED30-28CC-2143-843D-874A809C91C7}">
      <dgm:prSet/>
      <dgm:spPr/>
      <dgm:t>
        <a:bodyPr/>
        <a:lstStyle/>
        <a:p>
          <a:endParaRPr lang="it-IT"/>
        </a:p>
      </dgm:t>
    </dgm:pt>
    <dgm:pt modelId="{57CB3EDD-D78D-AB46-A977-CBA10ABDCC85}">
      <dgm:prSet phldrT="[Testo]"/>
      <dgm:spPr/>
      <dgm:t>
        <a:bodyPr/>
        <a:lstStyle/>
        <a:p>
          <a:r>
            <a:rPr lang="it-IT" dirty="0"/>
            <a:t>Piano strategico di Ateneo (PSA)</a:t>
          </a:r>
        </a:p>
      </dgm:t>
    </dgm:pt>
    <dgm:pt modelId="{C5045026-B224-CC4C-B514-EB7E21C784A4}" type="parTrans" cxnId="{E0876936-0246-C242-A07D-F7AD34EE236A}">
      <dgm:prSet/>
      <dgm:spPr/>
      <dgm:t>
        <a:bodyPr/>
        <a:lstStyle/>
        <a:p>
          <a:endParaRPr lang="it-IT"/>
        </a:p>
      </dgm:t>
    </dgm:pt>
    <dgm:pt modelId="{4BFD1713-BE07-5B43-A1F9-498585FB3A92}" type="sibTrans" cxnId="{E0876936-0246-C242-A07D-F7AD34EE236A}">
      <dgm:prSet/>
      <dgm:spPr/>
      <dgm:t>
        <a:bodyPr/>
        <a:lstStyle/>
        <a:p>
          <a:endParaRPr lang="it-IT"/>
        </a:p>
      </dgm:t>
    </dgm:pt>
    <dgm:pt modelId="{2D66A77C-2025-8D4A-9C99-893DC2C422EE}">
      <dgm:prSet phldrT="[Testo]"/>
      <dgm:spPr/>
      <dgm:t>
        <a:bodyPr/>
        <a:lstStyle/>
        <a:p>
          <a:r>
            <a:rPr lang="it-IT" dirty="0"/>
            <a:t>Piano triennale di Ateneo (</a:t>
          </a:r>
          <a:r>
            <a:rPr lang="it-IT" dirty="0" err="1"/>
            <a:t>PrAT</a:t>
          </a:r>
          <a:r>
            <a:rPr lang="it-IT" dirty="0"/>
            <a:t>)</a:t>
          </a:r>
        </a:p>
      </dgm:t>
    </dgm:pt>
    <dgm:pt modelId="{BCC95F27-A07C-4A40-B22E-AB4BD391193B}" type="parTrans" cxnId="{5E4E204E-37CC-A548-8935-1CFB6AEEE66A}">
      <dgm:prSet/>
      <dgm:spPr/>
      <dgm:t>
        <a:bodyPr/>
        <a:lstStyle/>
        <a:p>
          <a:endParaRPr lang="it-IT"/>
        </a:p>
      </dgm:t>
    </dgm:pt>
    <dgm:pt modelId="{8A61988A-1A6C-964F-AD86-AF47D911FBA0}" type="sibTrans" cxnId="{5E4E204E-37CC-A548-8935-1CFB6AEEE66A}">
      <dgm:prSet/>
      <dgm:spPr/>
      <dgm:t>
        <a:bodyPr/>
        <a:lstStyle/>
        <a:p>
          <a:endParaRPr lang="it-IT"/>
        </a:p>
      </dgm:t>
    </dgm:pt>
    <dgm:pt modelId="{AFFA04EC-0BB7-7E4B-B624-09612C6F2D58}" type="pres">
      <dgm:prSet presAssocID="{0E723F82-52ED-A14C-845B-763CC1C9D076}" presName="Name0" presStyleCnt="0">
        <dgm:presLayoutVars>
          <dgm:dir/>
          <dgm:resizeHandles val="exact"/>
        </dgm:presLayoutVars>
      </dgm:prSet>
      <dgm:spPr/>
    </dgm:pt>
    <dgm:pt modelId="{A031B45A-EC10-8941-A04D-83F98A809F4B}" type="pres">
      <dgm:prSet presAssocID="{0B94D816-7D11-984A-B561-13DFFE04E5AB}" presName="node" presStyleLbl="node1" presStyleIdx="0" presStyleCnt="3">
        <dgm:presLayoutVars>
          <dgm:bulletEnabled val="1"/>
        </dgm:presLayoutVars>
      </dgm:prSet>
      <dgm:spPr/>
    </dgm:pt>
    <dgm:pt modelId="{77E38988-DE53-6A44-B178-09050C340229}" type="pres">
      <dgm:prSet presAssocID="{3880F55E-56DE-8245-8076-F51AFB8405E8}" presName="sibTrans" presStyleLbl="sibTrans2D1" presStyleIdx="0" presStyleCnt="2"/>
      <dgm:spPr/>
    </dgm:pt>
    <dgm:pt modelId="{9236600F-CE43-3444-A954-BE1D80A041F3}" type="pres">
      <dgm:prSet presAssocID="{3880F55E-56DE-8245-8076-F51AFB8405E8}" presName="connectorText" presStyleLbl="sibTrans2D1" presStyleIdx="0" presStyleCnt="2"/>
      <dgm:spPr/>
    </dgm:pt>
    <dgm:pt modelId="{3DEAF819-E404-2B47-933C-BFF2BF41FE67}" type="pres">
      <dgm:prSet presAssocID="{57CB3EDD-D78D-AB46-A977-CBA10ABDCC85}" presName="node" presStyleLbl="node1" presStyleIdx="1" presStyleCnt="3">
        <dgm:presLayoutVars>
          <dgm:bulletEnabled val="1"/>
        </dgm:presLayoutVars>
      </dgm:prSet>
      <dgm:spPr/>
    </dgm:pt>
    <dgm:pt modelId="{269AD48F-32B5-7C48-B558-D3B6FEEE6D62}" type="pres">
      <dgm:prSet presAssocID="{4BFD1713-BE07-5B43-A1F9-498585FB3A92}" presName="sibTrans" presStyleLbl="sibTrans2D1" presStyleIdx="1" presStyleCnt="2"/>
      <dgm:spPr/>
    </dgm:pt>
    <dgm:pt modelId="{EC277DFF-E02F-F048-9B09-5603626822F2}" type="pres">
      <dgm:prSet presAssocID="{4BFD1713-BE07-5B43-A1F9-498585FB3A92}" presName="connectorText" presStyleLbl="sibTrans2D1" presStyleIdx="1" presStyleCnt="2"/>
      <dgm:spPr/>
    </dgm:pt>
    <dgm:pt modelId="{30296D95-B50B-8A42-9AED-9814109D03C1}" type="pres">
      <dgm:prSet presAssocID="{2D66A77C-2025-8D4A-9C99-893DC2C422EE}" presName="node" presStyleLbl="node1" presStyleIdx="2" presStyleCnt="3">
        <dgm:presLayoutVars>
          <dgm:bulletEnabled val="1"/>
        </dgm:presLayoutVars>
      </dgm:prSet>
      <dgm:spPr/>
    </dgm:pt>
  </dgm:ptLst>
  <dgm:cxnLst>
    <dgm:cxn modelId="{22951815-F499-3D49-AF90-72A190D279E9}" type="presOf" srcId="{4BFD1713-BE07-5B43-A1F9-498585FB3A92}" destId="{269AD48F-32B5-7C48-B558-D3B6FEEE6D62}" srcOrd="0" destOrd="0" presId="urn:microsoft.com/office/officeart/2005/8/layout/process1"/>
    <dgm:cxn modelId="{7CE1ED30-28CC-2143-843D-874A809C91C7}" srcId="{0E723F82-52ED-A14C-845B-763CC1C9D076}" destId="{0B94D816-7D11-984A-B561-13DFFE04E5AB}" srcOrd="0" destOrd="0" parTransId="{B5DAEEFF-F04B-5643-982B-72FC5A0B82EF}" sibTransId="{3880F55E-56DE-8245-8076-F51AFB8405E8}"/>
    <dgm:cxn modelId="{E0876936-0246-C242-A07D-F7AD34EE236A}" srcId="{0E723F82-52ED-A14C-845B-763CC1C9D076}" destId="{57CB3EDD-D78D-AB46-A977-CBA10ABDCC85}" srcOrd="1" destOrd="0" parTransId="{C5045026-B224-CC4C-B514-EB7E21C784A4}" sibTransId="{4BFD1713-BE07-5B43-A1F9-498585FB3A92}"/>
    <dgm:cxn modelId="{630DD348-16F4-F740-BE32-4679A91B2048}" type="presOf" srcId="{3880F55E-56DE-8245-8076-F51AFB8405E8}" destId="{9236600F-CE43-3444-A954-BE1D80A041F3}" srcOrd="1" destOrd="0" presId="urn:microsoft.com/office/officeart/2005/8/layout/process1"/>
    <dgm:cxn modelId="{6DD31E4E-86CA-AA46-BF6D-938AE1B521B6}" type="presOf" srcId="{4BFD1713-BE07-5B43-A1F9-498585FB3A92}" destId="{EC277DFF-E02F-F048-9B09-5603626822F2}" srcOrd="1" destOrd="0" presId="urn:microsoft.com/office/officeart/2005/8/layout/process1"/>
    <dgm:cxn modelId="{5E4E204E-37CC-A548-8935-1CFB6AEEE66A}" srcId="{0E723F82-52ED-A14C-845B-763CC1C9D076}" destId="{2D66A77C-2025-8D4A-9C99-893DC2C422EE}" srcOrd="2" destOrd="0" parTransId="{BCC95F27-A07C-4A40-B22E-AB4BD391193B}" sibTransId="{8A61988A-1A6C-964F-AD86-AF47D911FBA0}"/>
    <dgm:cxn modelId="{E0CFC88B-0846-B445-97BF-A0AEC948C32B}" type="presOf" srcId="{2D66A77C-2025-8D4A-9C99-893DC2C422EE}" destId="{30296D95-B50B-8A42-9AED-9814109D03C1}" srcOrd="0" destOrd="0" presId="urn:microsoft.com/office/officeart/2005/8/layout/process1"/>
    <dgm:cxn modelId="{3DC3FA8F-DC22-A74E-B8AE-1758EBFB740D}" type="presOf" srcId="{3880F55E-56DE-8245-8076-F51AFB8405E8}" destId="{77E38988-DE53-6A44-B178-09050C340229}" srcOrd="0" destOrd="0" presId="urn:microsoft.com/office/officeart/2005/8/layout/process1"/>
    <dgm:cxn modelId="{FC0717A1-BFE0-9944-9F01-56B376261B39}" type="presOf" srcId="{57CB3EDD-D78D-AB46-A977-CBA10ABDCC85}" destId="{3DEAF819-E404-2B47-933C-BFF2BF41FE67}" srcOrd="0" destOrd="0" presId="urn:microsoft.com/office/officeart/2005/8/layout/process1"/>
    <dgm:cxn modelId="{545826D2-58C8-C244-8D4F-6ED88901FAE0}" type="presOf" srcId="{0E723F82-52ED-A14C-845B-763CC1C9D076}" destId="{AFFA04EC-0BB7-7E4B-B624-09612C6F2D58}" srcOrd="0" destOrd="0" presId="urn:microsoft.com/office/officeart/2005/8/layout/process1"/>
    <dgm:cxn modelId="{F3844BFB-C1E6-254D-8BF4-F0F799DAE006}" type="presOf" srcId="{0B94D816-7D11-984A-B561-13DFFE04E5AB}" destId="{A031B45A-EC10-8941-A04D-83F98A809F4B}" srcOrd="0" destOrd="0" presId="urn:microsoft.com/office/officeart/2005/8/layout/process1"/>
    <dgm:cxn modelId="{47B8957D-BDEF-4347-AF5A-C27BD8268AA9}" type="presParOf" srcId="{AFFA04EC-0BB7-7E4B-B624-09612C6F2D58}" destId="{A031B45A-EC10-8941-A04D-83F98A809F4B}" srcOrd="0" destOrd="0" presId="urn:microsoft.com/office/officeart/2005/8/layout/process1"/>
    <dgm:cxn modelId="{4C5652B9-BCF4-8F4E-881B-53AFD85D7FEF}" type="presParOf" srcId="{AFFA04EC-0BB7-7E4B-B624-09612C6F2D58}" destId="{77E38988-DE53-6A44-B178-09050C340229}" srcOrd="1" destOrd="0" presId="urn:microsoft.com/office/officeart/2005/8/layout/process1"/>
    <dgm:cxn modelId="{5614D345-59F7-534D-9347-4DC60BEAB340}" type="presParOf" srcId="{77E38988-DE53-6A44-B178-09050C340229}" destId="{9236600F-CE43-3444-A954-BE1D80A041F3}" srcOrd="0" destOrd="0" presId="urn:microsoft.com/office/officeart/2005/8/layout/process1"/>
    <dgm:cxn modelId="{16885997-D6AB-434D-B771-72C14200E0FD}" type="presParOf" srcId="{AFFA04EC-0BB7-7E4B-B624-09612C6F2D58}" destId="{3DEAF819-E404-2B47-933C-BFF2BF41FE67}" srcOrd="2" destOrd="0" presId="urn:microsoft.com/office/officeart/2005/8/layout/process1"/>
    <dgm:cxn modelId="{615D8B1B-7A8B-9949-BBF3-68810CFEF33B}" type="presParOf" srcId="{AFFA04EC-0BB7-7E4B-B624-09612C6F2D58}" destId="{269AD48F-32B5-7C48-B558-D3B6FEEE6D62}" srcOrd="3" destOrd="0" presId="urn:microsoft.com/office/officeart/2005/8/layout/process1"/>
    <dgm:cxn modelId="{2424E92E-00F3-4442-9F7A-0654B05032CB}" type="presParOf" srcId="{269AD48F-32B5-7C48-B558-D3B6FEEE6D62}" destId="{EC277DFF-E02F-F048-9B09-5603626822F2}" srcOrd="0" destOrd="0" presId="urn:microsoft.com/office/officeart/2005/8/layout/process1"/>
    <dgm:cxn modelId="{1F0A6BE0-9347-9B47-841A-C0D5929150D8}" type="presParOf" srcId="{AFFA04EC-0BB7-7E4B-B624-09612C6F2D58}" destId="{30296D95-B50B-8A42-9AED-9814109D03C1}"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8B392A-6768-684F-980F-48F3F5E50E72}" type="doc">
      <dgm:prSet loTypeId="urn:microsoft.com/office/officeart/2005/8/layout/process1" loCatId="" qsTypeId="urn:microsoft.com/office/officeart/2005/8/quickstyle/simple1" qsCatId="simple" csTypeId="urn:microsoft.com/office/officeart/2005/8/colors/accent1_2" csCatId="accent1" phldr="1"/>
      <dgm:spPr/>
    </dgm:pt>
    <dgm:pt modelId="{45EA663D-CBE5-FD40-9801-DD356F3C8496}">
      <dgm:prSet phldrT="[Testo]"/>
      <dgm:spPr/>
      <dgm:t>
        <a:bodyPr/>
        <a:lstStyle/>
        <a:p>
          <a:r>
            <a:rPr lang="it-IT" dirty="0"/>
            <a:t>Direttori di Dipartimento</a:t>
          </a:r>
        </a:p>
      </dgm:t>
    </dgm:pt>
    <dgm:pt modelId="{9BDB1E83-FDA8-F94B-B30C-B534B22E6BD2}" type="parTrans" cxnId="{6153C26B-FBBF-B54A-AE0D-8B5294F54303}">
      <dgm:prSet/>
      <dgm:spPr/>
      <dgm:t>
        <a:bodyPr/>
        <a:lstStyle/>
        <a:p>
          <a:endParaRPr lang="it-IT"/>
        </a:p>
      </dgm:t>
    </dgm:pt>
    <dgm:pt modelId="{90B4FF58-018F-B748-8AA9-8801682DA213}" type="sibTrans" cxnId="{6153C26B-FBBF-B54A-AE0D-8B5294F54303}">
      <dgm:prSet/>
      <dgm:spPr/>
      <dgm:t>
        <a:bodyPr/>
        <a:lstStyle/>
        <a:p>
          <a:endParaRPr lang="it-IT"/>
        </a:p>
      </dgm:t>
    </dgm:pt>
    <dgm:pt modelId="{618D4E60-94BA-1A4F-A13A-E90191764C63}">
      <dgm:prSet phldrT="[Testo]"/>
      <dgm:spPr/>
      <dgm:t>
        <a:bodyPr/>
        <a:lstStyle/>
        <a:p>
          <a:r>
            <a:rPr lang="it-IT" dirty="0"/>
            <a:t>Obiettivi ricerca e terza missione in PSA e </a:t>
          </a:r>
          <a:r>
            <a:rPr lang="it-IT" dirty="0" err="1"/>
            <a:t>PrAT</a:t>
          </a:r>
          <a:endParaRPr lang="it-IT" dirty="0"/>
        </a:p>
      </dgm:t>
    </dgm:pt>
    <dgm:pt modelId="{B52EAC5F-66B4-0F42-9D4F-21417B283193}" type="parTrans" cxnId="{3221C4E7-B99D-A847-BBF1-1ADB7909E350}">
      <dgm:prSet/>
      <dgm:spPr/>
      <dgm:t>
        <a:bodyPr/>
        <a:lstStyle/>
        <a:p>
          <a:endParaRPr lang="it-IT"/>
        </a:p>
      </dgm:t>
    </dgm:pt>
    <dgm:pt modelId="{D2AF607B-52D9-B642-833F-A0D916FEC409}" type="sibTrans" cxnId="{3221C4E7-B99D-A847-BBF1-1ADB7909E350}">
      <dgm:prSet/>
      <dgm:spPr/>
      <dgm:t>
        <a:bodyPr/>
        <a:lstStyle/>
        <a:p>
          <a:endParaRPr lang="it-IT"/>
        </a:p>
      </dgm:t>
    </dgm:pt>
    <dgm:pt modelId="{CEC7D9A2-00A1-734C-B5DD-7694807370EB}">
      <dgm:prSet phldrT="[Testo]"/>
      <dgm:spPr/>
      <dgm:t>
        <a:bodyPr/>
        <a:lstStyle/>
        <a:p>
          <a:r>
            <a:rPr lang="it-IT" dirty="0"/>
            <a:t>Redazione Scheda SUA-RD</a:t>
          </a:r>
        </a:p>
      </dgm:t>
    </dgm:pt>
    <dgm:pt modelId="{6D2488AE-AAF0-3943-9A5D-E2DCB3E5646D}" type="parTrans" cxnId="{315768B9-B301-4042-A7A5-D1FC1DBCEC0A}">
      <dgm:prSet/>
      <dgm:spPr/>
      <dgm:t>
        <a:bodyPr/>
        <a:lstStyle/>
        <a:p>
          <a:endParaRPr lang="it-IT"/>
        </a:p>
      </dgm:t>
    </dgm:pt>
    <dgm:pt modelId="{A8240E52-6B4F-8944-BB84-BB4E45672105}" type="sibTrans" cxnId="{315768B9-B301-4042-A7A5-D1FC1DBCEC0A}">
      <dgm:prSet/>
      <dgm:spPr/>
      <dgm:t>
        <a:bodyPr/>
        <a:lstStyle/>
        <a:p>
          <a:endParaRPr lang="it-IT"/>
        </a:p>
      </dgm:t>
    </dgm:pt>
    <dgm:pt modelId="{C17DCCF2-8C31-234F-A69C-A9156F6B29B9}" type="pres">
      <dgm:prSet presAssocID="{BA8B392A-6768-684F-980F-48F3F5E50E72}" presName="Name0" presStyleCnt="0">
        <dgm:presLayoutVars>
          <dgm:dir/>
          <dgm:resizeHandles val="exact"/>
        </dgm:presLayoutVars>
      </dgm:prSet>
      <dgm:spPr/>
    </dgm:pt>
    <dgm:pt modelId="{626139A4-3E4B-8B40-A4A2-EEFEE317BFD0}" type="pres">
      <dgm:prSet presAssocID="{45EA663D-CBE5-FD40-9801-DD356F3C8496}" presName="node" presStyleLbl="node1" presStyleIdx="0" presStyleCnt="3">
        <dgm:presLayoutVars>
          <dgm:bulletEnabled val="1"/>
        </dgm:presLayoutVars>
      </dgm:prSet>
      <dgm:spPr/>
    </dgm:pt>
    <dgm:pt modelId="{61D30265-5DA7-4F4A-82EB-3C4057B1ABB8}" type="pres">
      <dgm:prSet presAssocID="{90B4FF58-018F-B748-8AA9-8801682DA213}" presName="sibTrans" presStyleLbl="sibTrans2D1" presStyleIdx="0" presStyleCnt="2"/>
      <dgm:spPr/>
    </dgm:pt>
    <dgm:pt modelId="{27279612-C6DF-AD40-80CB-E08135F3DFBC}" type="pres">
      <dgm:prSet presAssocID="{90B4FF58-018F-B748-8AA9-8801682DA213}" presName="connectorText" presStyleLbl="sibTrans2D1" presStyleIdx="0" presStyleCnt="2"/>
      <dgm:spPr/>
    </dgm:pt>
    <dgm:pt modelId="{B0ED3E12-660D-5A4A-99F1-EABFA95BB6CB}" type="pres">
      <dgm:prSet presAssocID="{618D4E60-94BA-1A4F-A13A-E90191764C63}" presName="node" presStyleLbl="node1" presStyleIdx="1" presStyleCnt="3">
        <dgm:presLayoutVars>
          <dgm:bulletEnabled val="1"/>
        </dgm:presLayoutVars>
      </dgm:prSet>
      <dgm:spPr/>
    </dgm:pt>
    <dgm:pt modelId="{81E0C2CF-CCEF-254C-884E-2DEA875B689B}" type="pres">
      <dgm:prSet presAssocID="{D2AF607B-52D9-B642-833F-A0D916FEC409}" presName="sibTrans" presStyleLbl="sibTrans2D1" presStyleIdx="1" presStyleCnt="2"/>
      <dgm:spPr/>
    </dgm:pt>
    <dgm:pt modelId="{91340912-9ECB-604C-8873-C93A55FD9EF3}" type="pres">
      <dgm:prSet presAssocID="{D2AF607B-52D9-B642-833F-A0D916FEC409}" presName="connectorText" presStyleLbl="sibTrans2D1" presStyleIdx="1" presStyleCnt="2"/>
      <dgm:spPr/>
    </dgm:pt>
    <dgm:pt modelId="{E7D0320A-1703-534D-91FF-E2B3F9BF1571}" type="pres">
      <dgm:prSet presAssocID="{CEC7D9A2-00A1-734C-B5DD-7694807370EB}" presName="node" presStyleLbl="node1" presStyleIdx="2" presStyleCnt="3">
        <dgm:presLayoutVars>
          <dgm:bulletEnabled val="1"/>
        </dgm:presLayoutVars>
      </dgm:prSet>
      <dgm:spPr/>
    </dgm:pt>
  </dgm:ptLst>
  <dgm:cxnLst>
    <dgm:cxn modelId="{64B2BC05-E686-4F4D-ABF6-6C90EE33F66F}" type="presOf" srcId="{D2AF607B-52D9-B642-833F-A0D916FEC409}" destId="{81E0C2CF-CCEF-254C-884E-2DEA875B689B}" srcOrd="0" destOrd="0" presId="urn:microsoft.com/office/officeart/2005/8/layout/process1"/>
    <dgm:cxn modelId="{33DF651B-509D-2C45-886B-1883905F9635}" type="presOf" srcId="{90B4FF58-018F-B748-8AA9-8801682DA213}" destId="{27279612-C6DF-AD40-80CB-E08135F3DFBC}" srcOrd="1" destOrd="0" presId="urn:microsoft.com/office/officeart/2005/8/layout/process1"/>
    <dgm:cxn modelId="{5E917241-6CAC-5B47-B88A-FFCD763535FD}" type="presOf" srcId="{90B4FF58-018F-B748-8AA9-8801682DA213}" destId="{61D30265-5DA7-4F4A-82EB-3C4057B1ABB8}" srcOrd="0" destOrd="0" presId="urn:microsoft.com/office/officeart/2005/8/layout/process1"/>
    <dgm:cxn modelId="{AE580859-73F8-7C4C-9DFE-FE811DA3C033}" type="presOf" srcId="{D2AF607B-52D9-B642-833F-A0D916FEC409}" destId="{91340912-9ECB-604C-8873-C93A55FD9EF3}" srcOrd="1" destOrd="0" presId="urn:microsoft.com/office/officeart/2005/8/layout/process1"/>
    <dgm:cxn modelId="{6153C26B-FBBF-B54A-AE0D-8B5294F54303}" srcId="{BA8B392A-6768-684F-980F-48F3F5E50E72}" destId="{45EA663D-CBE5-FD40-9801-DD356F3C8496}" srcOrd="0" destOrd="0" parTransId="{9BDB1E83-FDA8-F94B-B30C-B534B22E6BD2}" sibTransId="{90B4FF58-018F-B748-8AA9-8801682DA213}"/>
    <dgm:cxn modelId="{6D163A8B-D579-B849-BA7C-51ADD2291EFC}" type="presOf" srcId="{BA8B392A-6768-684F-980F-48F3F5E50E72}" destId="{C17DCCF2-8C31-234F-A69C-A9156F6B29B9}" srcOrd="0" destOrd="0" presId="urn:microsoft.com/office/officeart/2005/8/layout/process1"/>
    <dgm:cxn modelId="{3FA8829B-9DFF-8743-82FB-9280392A0F07}" type="presOf" srcId="{618D4E60-94BA-1A4F-A13A-E90191764C63}" destId="{B0ED3E12-660D-5A4A-99F1-EABFA95BB6CB}" srcOrd="0" destOrd="0" presId="urn:microsoft.com/office/officeart/2005/8/layout/process1"/>
    <dgm:cxn modelId="{B93117AA-10A7-A64A-90E9-533825AE9034}" type="presOf" srcId="{CEC7D9A2-00A1-734C-B5DD-7694807370EB}" destId="{E7D0320A-1703-534D-91FF-E2B3F9BF1571}" srcOrd="0" destOrd="0" presId="urn:microsoft.com/office/officeart/2005/8/layout/process1"/>
    <dgm:cxn modelId="{315768B9-B301-4042-A7A5-D1FC1DBCEC0A}" srcId="{BA8B392A-6768-684F-980F-48F3F5E50E72}" destId="{CEC7D9A2-00A1-734C-B5DD-7694807370EB}" srcOrd="2" destOrd="0" parTransId="{6D2488AE-AAF0-3943-9A5D-E2DCB3E5646D}" sibTransId="{A8240E52-6B4F-8944-BB84-BB4E45672105}"/>
    <dgm:cxn modelId="{3221C4E7-B99D-A847-BBF1-1ADB7909E350}" srcId="{BA8B392A-6768-684F-980F-48F3F5E50E72}" destId="{618D4E60-94BA-1A4F-A13A-E90191764C63}" srcOrd="1" destOrd="0" parTransId="{B52EAC5F-66B4-0F42-9D4F-21417B283193}" sibTransId="{D2AF607B-52D9-B642-833F-A0D916FEC409}"/>
    <dgm:cxn modelId="{41D9FBF1-6CB7-A846-875C-E15B0D9DD9DA}" type="presOf" srcId="{45EA663D-CBE5-FD40-9801-DD356F3C8496}" destId="{626139A4-3E4B-8B40-A4A2-EEFEE317BFD0}" srcOrd="0" destOrd="0" presId="urn:microsoft.com/office/officeart/2005/8/layout/process1"/>
    <dgm:cxn modelId="{E4E35E5C-A532-6F41-AF73-2C16F9CCAEE4}" type="presParOf" srcId="{C17DCCF2-8C31-234F-A69C-A9156F6B29B9}" destId="{626139A4-3E4B-8B40-A4A2-EEFEE317BFD0}" srcOrd="0" destOrd="0" presId="urn:microsoft.com/office/officeart/2005/8/layout/process1"/>
    <dgm:cxn modelId="{BAC37DA4-054F-2C4F-B37F-06DF128C8052}" type="presParOf" srcId="{C17DCCF2-8C31-234F-A69C-A9156F6B29B9}" destId="{61D30265-5DA7-4F4A-82EB-3C4057B1ABB8}" srcOrd="1" destOrd="0" presId="urn:microsoft.com/office/officeart/2005/8/layout/process1"/>
    <dgm:cxn modelId="{ACE1B437-133F-BC4B-B269-126441186ED7}" type="presParOf" srcId="{61D30265-5DA7-4F4A-82EB-3C4057B1ABB8}" destId="{27279612-C6DF-AD40-80CB-E08135F3DFBC}" srcOrd="0" destOrd="0" presId="urn:microsoft.com/office/officeart/2005/8/layout/process1"/>
    <dgm:cxn modelId="{63B0BC72-CE24-B449-BCBB-5CBFD8004845}" type="presParOf" srcId="{C17DCCF2-8C31-234F-A69C-A9156F6B29B9}" destId="{B0ED3E12-660D-5A4A-99F1-EABFA95BB6CB}" srcOrd="2" destOrd="0" presId="urn:microsoft.com/office/officeart/2005/8/layout/process1"/>
    <dgm:cxn modelId="{EFF13E9E-5F7E-A44D-AC0C-46554A39F7C0}" type="presParOf" srcId="{C17DCCF2-8C31-234F-A69C-A9156F6B29B9}" destId="{81E0C2CF-CCEF-254C-884E-2DEA875B689B}" srcOrd="3" destOrd="0" presId="urn:microsoft.com/office/officeart/2005/8/layout/process1"/>
    <dgm:cxn modelId="{85729037-CB78-8247-A0E8-32B018AB1EE1}" type="presParOf" srcId="{81E0C2CF-CCEF-254C-884E-2DEA875B689B}" destId="{91340912-9ECB-604C-8873-C93A55FD9EF3}" srcOrd="0" destOrd="0" presId="urn:microsoft.com/office/officeart/2005/8/layout/process1"/>
    <dgm:cxn modelId="{38FFFB64-1FAB-0B4E-B41E-437583534829}" type="presParOf" srcId="{C17DCCF2-8C31-234F-A69C-A9156F6B29B9}" destId="{E7D0320A-1703-534D-91FF-E2B3F9BF1571}"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8B392A-6768-684F-980F-48F3F5E50E72}" type="doc">
      <dgm:prSet loTypeId="urn:microsoft.com/office/officeart/2005/8/layout/process1" loCatId="" qsTypeId="urn:microsoft.com/office/officeart/2005/8/quickstyle/simple1" qsCatId="simple" csTypeId="urn:microsoft.com/office/officeart/2005/8/colors/accent1_2" csCatId="accent1" phldr="1"/>
      <dgm:spPr/>
    </dgm:pt>
    <dgm:pt modelId="{45EA663D-CBE5-FD40-9801-DD356F3C8496}">
      <dgm:prSet phldrT="[Testo]"/>
      <dgm:spPr/>
      <dgm:t>
        <a:bodyPr/>
        <a:lstStyle/>
        <a:p>
          <a:r>
            <a:rPr lang="it-IT" dirty="0"/>
            <a:t>Coordinatori Corsi di Studio</a:t>
          </a:r>
        </a:p>
      </dgm:t>
    </dgm:pt>
    <dgm:pt modelId="{9BDB1E83-FDA8-F94B-B30C-B534B22E6BD2}" type="parTrans" cxnId="{6153C26B-FBBF-B54A-AE0D-8B5294F54303}">
      <dgm:prSet/>
      <dgm:spPr/>
      <dgm:t>
        <a:bodyPr/>
        <a:lstStyle/>
        <a:p>
          <a:endParaRPr lang="it-IT"/>
        </a:p>
      </dgm:t>
    </dgm:pt>
    <dgm:pt modelId="{90B4FF58-018F-B748-8AA9-8801682DA213}" type="sibTrans" cxnId="{6153C26B-FBBF-B54A-AE0D-8B5294F54303}">
      <dgm:prSet/>
      <dgm:spPr/>
      <dgm:t>
        <a:bodyPr/>
        <a:lstStyle/>
        <a:p>
          <a:endParaRPr lang="it-IT"/>
        </a:p>
      </dgm:t>
    </dgm:pt>
    <dgm:pt modelId="{618D4E60-94BA-1A4F-A13A-E90191764C63}">
      <dgm:prSet phldrT="[Testo]"/>
      <dgm:spPr/>
      <dgm:t>
        <a:bodyPr/>
        <a:lstStyle/>
        <a:p>
          <a:r>
            <a:rPr lang="it-IT" dirty="0"/>
            <a:t>Progettazione iniziale del </a:t>
          </a:r>
          <a:r>
            <a:rPr lang="it-IT" dirty="0" err="1"/>
            <a:t>CdS</a:t>
          </a:r>
          <a:endParaRPr lang="it-IT" dirty="0"/>
        </a:p>
      </dgm:t>
    </dgm:pt>
    <dgm:pt modelId="{B52EAC5F-66B4-0F42-9D4F-21417B283193}" type="parTrans" cxnId="{3221C4E7-B99D-A847-BBF1-1ADB7909E350}">
      <dgm:prSet/>
      <dgm:spPr/>
      <dgm:t>
        <a:bodyPr/>
        <a:lstStyle/>
        <a:p>
          <a:endParaRPr lang="it-IT"/>
        </a:p>
      </dgm:t>
    </dgm:pt>
    <dgm:pt modelId="{D2AF607B-52D9-B642-833F-A0D916FEC409}" type="sibTrans" cxnId="{3221C4E7-B99D-A847-BBF1-1ADB7909E350}">
      <dgm:prSet/>
      <dgm:spPr/>
      <dgm:t>
        <a:bodyPr/>
        <a:lstStyle/>
        <a:p>
          <a:endParaRPr lang="it-IT"/>
        </a:p>
      </dgm:t>
    </dgm:pt>
    <dgm:pt modelId="{CEC7D9A2-00A1-734C-B5DD-7694807370EB}">
      <dgm:prSet phldrT="[Testo]"/>
      <dgm:spPr/>
      <dgm:t>
        <a:bodyPr/>
        <a:lstStyle/>
        <a:p>
          <a:r>
            <a:rPr lang="it-IT" dirty="0"/>
            <a:t>Redazione Scheda SUA-</a:t>
          </a:r>
          <a:r>
            <a:rPr lang="it-IT" dirty="0" err="1"/>
            <a:t>CdS</a:t>
          </a:r>
          <a:endParaRPr lang="it-IT" dirty="0"/>
        </a:p>
      </dgm:t>
    </dgm:pt>
    <dgm:pt modelId="{6D2488AE-AAF0-3943-9A5D-E2DCB3E5646D}" type="parTrans" cxnId="{315768B9-B301-4042-A7A5-D1FC1DBCEC0A}">
      <dgm:prSet/>
      <dgm:spPr/>
      <dgm:t>
        <a:bodyPr/>
        <a:lstStyle/>
        <a:p>
          <a:endParaRPr lang="it-IT"/>
        </a:p>
      </dgm:t>
    </dgm:pt>
    <dgm:pt modelId="{A8240E52-6B4F-8944-BB84-BB4E45672105}" type="sibTrans" cxnId="{315768B9-B301-4042-A7A5-D1FC1DBCEC0A}">
      <dgm:prSet/>
      <dgm:spPr/>
      <dgm:t>
        <a:bodyPr/>
        <a:lstStyle/>
        <a:p>
          <a:endParaRPr lang="it-IT"/>
        </a:p>
      </dgm:t>
    </dgm:pt>
    <dgm:pt modelId="{C17DCCF2-8C31-234F-A69C-A9156F6B29B9}" type="pres">
      <dgm:prSet presAssocID="{BA8B392A-6768-684F-980F-48F3F5E50E72}" presName="Name0" presStyleCnt="0">
        <dgm:presLayoutVars>
          <dgm:dir/>
          <dgm:resizeHandles val="exact"/>
        </dgm:presLayoutVars>
      </dgm:prSet>
      <dgm:spPr/>
    </dgm:pt>
    <dgm:pt modelId="{626139A4-3E4B-8B40-A4A2-EEFEE317BFD0}" type="pres">
      <dgm:prSet presAssocID="{45EA663D-CBE5-FD40-9801-DD356F3C8496}" presName="node" presStyleLbl="node1" presStyleIdx="0" presStyleCnt="3">
        <dgm:presLayoutVars>
          <dgm:bulletEnabled val="1"/>
        </dgm:presLayoutVars>
      </dgm:prSet>
      <dgm:spPr/>
    </dgm:pt>
    <dgm:pt modelId="{61D30265-5DA7-4F4A-82EB-3C4057B1ABB8}" type="pres">
      <dgm:prSet presAssocID="{90B4FF58-018F-B748-8AA9-8801682DA213}" presName="sibTrans" presStyleLbl="sibTrans2D1" presStyleIdx="0" presStyleCnt="2"/>
      <dgm:spPr/>
    </dgm:pt>
    <dgm:pt modelId="{27279612-C6DF-AD40-80CB-E08135F3DFBC}" type="pres">
      <dgm:prSet presAssocID="{90B4FF58-018F-B748-8AA9-8801682DA213}" presName="connectorText" presStyleLbl="sibTrans2D1" presStyleIdx="0" presStyleCnt="2"/>
      <dgm:spPr/>
    </dgm:pt>
    <dgm:pt modelId="{B0ED3E12-660D-5A4A-99F1-EABFA95BB6CB}" type="pres">
      <dgm:prSet presAssocID="{618D4E60-94BA-1A4F-A13A-E90191764C63}" presName="node" presStyleLbl="node1" presStyleIdx="1" presStyleCnt="3">
        <dgm:presLayoutVars>
          <dgm:bulletEnabled val="1"/>
        </dgm:presLayoutVars>
      </dgm:prSet>
      <dgm:spPr/>
    </dgm:pt>
    <dgm:pt modelId="{81E0C2CF-CCEF-254C-884E-2DEA875B689B}" type="pres">
      <dgm:prSet presAssocID="{D2AF607B-52D9-B642-833F-A0D916FEC409}" presName="sibTrans" presStyleLbl="sibTrans2D1" presStyleIdx="1" presStyleCnt="2"/>
      <dgm:spPr/>
    </dgm:pt>
    <dgm:pt modelId="{91340912-9ECB-604C-8873-C93A55FD9EF3}" type="pres">
      <dgm:prSet presAssocID="{D2AF607B-52D9-B642-833F-A0D916FEC409}" presName="connectorText" presStyleLbl="sibTrans2D1" presStyleIdx="1" presStyleCnt="2"/>
      <dgm:spPr/>
    </dgm:pt>
    <dgm:pt modelId="{E7D0320A-1703-534D-91FF-E2B3F9BF1571}" type="pres">
      <dgm:prSet presAssocID="{CEC7D9A2-00A1-734C-B5DD-7694807370EB}" presName="node" presStyleLbl="node1" presStyleIdx="2" presStyleCnt="3">
        <dgm:presLayoutVars>
          <dgm:bulletEnabled val="1"/>
        </dgm:presLayoutVars>
      </dgm:prSet>
      <dgm:spPr/>
    </dgm:pt>
  </dgm:ptLst>
  <dgm:cxnLst>
    <dgm:cxn modelId="{64B2BC05-E686-4F4D-ABF6-6C90EE33F66F}" type="presOf" srcId="{D2AF607B-52D9-B642-833F-A0D916FEC409}" destId="{81E0C2CF-CCEF-254C-884E-2DEA875B689B}" srcOrd="0" destOrd="0" presId="urn:microsoft.com/office/officeart/2005/8/layout/process1"/>
    <dgm:cxn modelId="{33DF651B-509D-2C45-886B-1883905F9635}" type="presOf" srcId="{90B4FF58-018F-B748-8AA9-8801682DA213}" destId="{27279612-C6DF-AD40-80CB-E08135F3DFBC}" srcOrd="1" destOrd="0" presId="urn:microsoft.com/office/officeart/2005/8/layout/process1"/>
    <dgm:cxn modelId="{5E917241-6CAC-5B47-B88A-FFCD763535FD}" type="presOf" srcId="{90B4FF58-018F-B748-8AA9-8801682DA213}" destId="{61D30265-5DA7-4F4A-82EB-3C4057B1ABB8}" srcOrd="0" destOrd="0" presId="urn:microsoft.com/office/officeart/2005/8/layout/process1"/>
    <dgm:cxn modelId="{AE580859-73F8-7C4C-9DFE-FE811DA3C033}" type="presOf" srcId="{D2AF607B-52D9-B642-833F-A0D916FEC409}" destId="{91340912-9ECB-604C-8873-C93A55FD9EF3}" srcOrd="1" destOrd="0" presId="urn:microsoft.com/office/officeart/2005/8/layout/process1"/>
    <dgm:cxn modelId="{6153C26B-FBBF-B54A-AE0D-8B5294F54303}" srcId="{BA8B392A-6768-684F-980F-48F3F5E50E72}" destId="{45EA663D-CBE5-FD40-9801-DD356F3C8496}" srcOrd="0" destOrd="0" parTransId="{9BDB1E83-FDA8-F94B-B30C-B534B22E6BD2}" sibTransId="{90B4FF58-018F-B748-8AA9-8801682DA213}"/>
    <dgm:cxn modelId="{6D163A8B-D579-B849-BA7C-51ADD2291EFC}" type="presOf" srcId="{BA8B392A-6768-684F-980F-48F3F5E50E72}" destId="{C17DCCF2-8C31-234F-A69C-A9156F6B29B9}" srcOrd="0" destOrd="0" presId="urn:microsoft.com/office/officeart/2005/8/layout/process1"/>
    <dgm:cxn modelId="{3FA8829B-9DFF-8743-82FB-9280392A0F07}" type="presOf" srcId="{618D4E60-94BA-1A4F-A13A-E90191764C63}" destId="{B0ED3E12-660D-5A4A-99F1-EABFA95BB6CB}" srcOrd="0" destOrd="0" presId="urn:microsoft.com/office/officeart/2005/8/layout/process1"/>
    <dgm:cxn modelId="{B93117AA-10A7-A64A-90E9-533825AE9034}" type="presOf" srcId="{CEC7D9A2-00A1-734C-B5DD-7694807370EB}" destId="{E7D0320A-1703-534D-91FF-E2B3F9BF1571}" srcOrd="0" destOrd="0" presId="urn:microsoft.com/office/officeart/2005/8/layout/process1"/>
    <dgm:cxn modelId="{315768B9-B301-4042-A7A5-D1FC1DBCEC0A}" srcId="{BA8B392A-6768-684F-980F-48F3F5E50E72}" destId="{CEC7D9A2-00A1-734C-B5DD-7694807370EB}" srcOrd="2" destOrd="0" parTransId="{6D2488AE-AAF0-3943-9A5D-E2DCB3E5646D}" sibTransId="{A8240E52-6B4F-8944-BB84-BB4E45672105}"/>
    <dgm:cxn modelId="{3221C4E7-B99D-A847-BBF1-1ADB7909E350}" srcId="{BA8B392A-6768-684F-980F-48F3F5E50E72}" destId="{618D4E60-94BA-1A4F-A13A-E90191764C63}" srcOrd="1" destOrd="0" parTransId="{B52EAC5F-66B4-0F42-9D4F-21417B283193}" sibTransId="{D2AF607B-52D9-B642-833F-A0D916FEC409}"/>
    <dgm:cxn modelId="{41D9FBF1-6CB7-A846-875C-E15B0D9DD9DA}" type="presOf" srcId="{45EA663D-CBE5-FD40-9801-DD356F3C8496}" destId="{626139A4-3E4B-8B40-A4A2-EEFEE317BFD0}" srcOrd="0" destOrd="0" presId="urn:microsoft.com/office/officeart/2005/8/layout/process1"/>
    <dgm:cxn modelId="{E4E35E5C-A532-6F41-AF73-2C16F9CCAEE4}" type="presParOf" srcId="{C17DCCF2-8C31-234F-A69C-A9156F6B29B9}" destId="{626139A4-3E4B-8B40-A4A2-EEFEE317BFD0}" srcOrd="0" destOrd="0" presId="urn:microsoft.com/office/officeart/2005/8/layout/process1"/>
    <dgm:cxn modelId="{BAC37DA4-054F-2C4F-B37F-06DF128C8052}" type="presParOf" srcId="{C17DCCF2-8C31-234F-A69C-A9156F6B29B9}" destId="{61D30265-5DA7-4F4A-82EB-3C4057B1ABB8}" srcOrd="1" destOrd="0" presId="urn:microsoft.com/office/officeart/2005/8/layout/process1"/>
    <dgm:cxn modelId="{ACE1B437-133F-BC4B-B269-126441186ED7}" type="presParOf" srcId="{61D30265-5DA7-4F4A-82EB-3C4057B1ABB8}" destId="{27279612-C6DF-AD40-80CB-E08135F3DFBC}" srcOrd="0" destOrd="0" presId="urn:microsoft.com/office/officeart/2005/8/layout/process1"/>
    <dgm:cxn modelId="{63B0BC72-CE24-B449-BCBB-5CBFD8004845}" type="presParOf" srcId="{C17DCCF2-8C31-234F-A69C-A9156F6B29B9}" destId="{B0ED3E12-660D-5A4A-99F1-EABFA95BB6CB}" srcOrd="2" destOrd="0" presId="urn:microsoft.com/office/officeart/2005/8/layout/process1"/>
    <dgm:cxn modelId="{EFF13E9E-5F7E-A44D-AC0C-46554A39F7C0}" type="presParOf" srcId="{C17DCCF2-8C31-234F-A69C-A9156F6B29B9}" destId="{81E0C2CF-CCEF-254C-884E-2DEA875B689B}" srcOrd="3" destOrd="0" presId="urn:microsoft.com/office/officeart/2005/8/layout/process1"/>
    <dgm:cxn modelId="{85729037-CB78-8247-A0E8-32B018AB1EE1}" type="presParOf" srcId="{81E0C2CF-CCEF-254C-884E-2DEA875B689B}" destId="{91340912-9ECB-604C-8873-C93A55FD9EF3}" srcOrd="0" destOrd="0" presId="urn:microsoft.com/office/officeart/2005/8/layout/process1"/>
    <dgm:cxn modelId="{38FFFB64-1FAB-0B4E-B41E-437583534829}" type="presParOf" srcId="{C17DCCF2-8C31-234F-A69C-A9156F6B29B9}" destId="{E7D0320A-1703-534D-91FF-E2B3F9BF1571}"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31B45A-EC10-8941-A04D-83F98A809F4B}">
      <dsp:nvSpPr>
        <dsp:cNvPr id="0" name=""/>
        <dsp:cNvSpPr/>
      </dsp:nvSpPr>
      <dsp:spPr>
        <a:xfrm>
          <a:off x="9242"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it-IT" sz="3100" kern="1200" dirty="0"/>
            <a:t>Organi di Governo</a:t>
          </a:r>
        </a:p>
      </dsp:txBody>
      <dsp:txXfrm>
        <a:off x="57787" y="1395494"/>
        <a:ext cx="2665308" cy="1560349"/>
      </dsp:txXfrm>
    </dsp:sp>
    <dsp:sp modelId="{77E38988-DE53-6A44-B178-09050C340229}">
      <dsp:nvSpPr>
        <dsp:cNvPr id="0" name=""/>
        <dsp:cNvSpPr/>
      </dsp:nvSpPr>
      <dsp:spPr>
        <a:xfrm>
          <a:off x="3047880" y="183313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it-IT" sz="2500" kern="1200"/>
        </a:p>
      </dsp:txBody>
      <dsp:txXfrm>
        <a:off x="3047880" y="1970146"/>
        <a:ext cx="409940" cy="411044"/>
      </dsp:txXfrm>
    </dsp:sp>
    <dsp:sp modelId="{3DEAF819-E404-2B47-933C-BFF2BF41FE67}">
      <dsp:nvSpPr>
        <dsp:cNvPr id="0" name=""/>
        <dsp:cNvSpPr/>
      </dsp:nvSpPr>
      <dsp:spPr>
        <a:xfrm>
          <a:off x="3876600"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it-IT" sz="3100" kern="1200" dirty="0"/>
            <a:t>Piano strategico di Ateneo (PSA)</a:t>
          </a:r>
        </a:p>
      </dsp:txBody>
      <dsp:txXfrm>
        <a:off x="3925145" y="1395494"/>
        <a:ext cx="2665308" cy="1560349"/>
      </dsp:txXfrm>
    </dsp:sp>
    <dsp:sp modelId="{269AD48F-32B5-7C48-B558-D3B6FEEE6D62}">
      <dsp:nvSpPr>
        <dsp:cNvPr id="0" name=""/>
        <dsp:cNvSpPr/>
      </dsp:nvSpPr>
      <dsp:spPr>
        <a:xfrm>
          <a:off x="6915239" y="183313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it-IT" sz="2500" kern="1200"/>
        </a:p>
      </dsp:txBody>
      <dsp:txXfrm>
        <a:off x="6915239" y="1970146"/>
        <a:ext cx="409940" cy="411044"/>
      </dsp:txXfrm>
    </dsp:sp>
    <dsp:sp modelId="{30296D95-B50B-8A42-9AED-9814109D03C1}">
      <dsp:nvSpPr>
        <dsp:cNvPr id="0" name=""/>
        <dsp:cNvSpPr/>
      </dsp:nvSpPr>
      <dsp:spPr>
        <a:xfrm>
          <a:off x="7743958"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it-IT" sz="3100" kern="1200" dirty="0"/>
            <a:t>Piano triennale di Ateneo (</a:t>
          </a:r>
          <a:r>
            <a:rPr lang="it-IT" sz="3100" kern="1200" dirty="0" err="1"/>
            <a:t>PrAT</a:t>
          </a:r>
          <a:r>
            <a:rPr lang="it-IT" sz="3100" kern="1200" dirty="0"/>
            <a:t>)</a:t>
          </a:r>
        </a:p>
      </dsp:txBody>
      <dsp:txXfrm>
        <a:off x="7792503" y="1395494"/>
        <a:ext cx="2665308" cy="15603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6139A4-3E4B-8B40-A4A2-EEFEE317BFD0}">
      <dsp:nvSpPr>
        <dsp:cNvPr id="0" name=""/>
        <dsp:cNvSpPr/>
      </dsp:nvSpPr>
      <dsp:spPr>
        <a:xfrm>
          <a:off x="9242"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t>Direttori di Dipartimento</a:t>
          </a:r>
        </a:p>
      </dsp:txBody>
      <dsp:txXfrm>
        <a:off x="57787" y="1395494"/>
        <a:ext cx="2665308" cy="1560349"/>
      </dsp:txXfrm>
    </dsp:sp>
    <dsp:sp modelId="{61D30265-5DA7-4F4A-82EB-3C4057B1ABB8}">
      <dsp:nvSpPr>
        <dsp:cNvPr id="0" name=""/>
        <dsp:cNvSpPr/>
      </dsp:nvSpPr>
      <dsp:spPr>
        <a:xfrm>
          <a:off x="3047880" y="183313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it-IT" sz="2300" kern="1200"/>
        </a:p>
      </dsp:txBody>
      <dsp:txXfrm>
        <a:off x="3047880" y="1970146"/>
        <a:ext cx="409940" cy="411044"/>
      </dsp:txXfrm>
    </dsp:sp>
    <dsp:sp modelId="{B0ED3E12-660D-5A4A-99F1-EABFA95BB6CB}">
      <dsp:nvSpPr>
        <dsp:cNvPr id="0" name=""/>
        <dsp:cNvSpPr/>
      </dsp:nvSpPr>
      <dsp:spPr>
        <a:xfrm>
          <a:off x="3876600"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t>Obiettivi ricerca e terza missione in PSA e </a:t>
          </a:r>
          <a:r>
            <a:rPr lang="it-IT" sz="2900" kern="1200" dirty="0" err="1"/>
            <a:t>PrAT</a:t>
          </a:r>
          <a:endParaRPr lang="it-IT" sz="2900" kern="1200" dirty="0"/>
        </a:p>
      </dsp:txBody>
      <dsp:txXfrm>
        <a:off x="3925145" y="1395494"/>
        <a:ext cx="2665308" cy="1560349"/>
      </dsp:txXfrm>
    </dsp:sp>
    <dsp:sp modelId="{81E0C2CF-CCEF-254C-884E-2DEA875B689B}">
      <dsp:nvSpPr>
        <dsp:cNvPr id="0" name=""/>
        <dsp:cNvSpPr/>
      </dsp:nvSpPr>
      <dsp:spPr>
        <a:xfrm>
          <a:off x="6915239" y="183313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it-IT" sz="2300" kern="1200"/>
        </a:p>
      </dsp:txBody>
      <dsp:txXfrm>
        <a:off x="6915239" y="1970146"/>
        <a:ext cx="409940" cy="411044"/>
      </dsp:txXfrm>
    </dsp:sp>
    <dsp:sp modelId="{E7D0320A-1703-534D-91FF-E2B3F9BF1571}">
      <dsp:nvSpPr>
        <dsp:cNvPr id="0" name=""/>
        <dsp:cNvSpPr/>
      </dsp:nvSpPr>
      <dsp:spPr>
        <a:xfrm>
          <a:off x="7743958"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t>Redazione Scheda SUA-RD</a:t>
          </a:r>
        </a:p>
      </dsp:txBody>
      <dsp:txXfrm>
        <a:off x="7792503" y="1395494"/>
        <a:ext cx="2665308" cy="15603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6139A4-3E4B-8B40-A4A2-EEFEE317BFD0}">
      <dsp:nvSpPr>
        <dsp:cNvPr id="0" name=""/>
        <dsp:cNvSpPr/>
      </dsp:nvSpPr>
      <dsp:spPr>
        <a:xfrm>
          <a:off x="9242"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it-IT" sz="3100" kern="1200" dirty="0"/>
            <a:t>Coordinatori Corsi di Studio</a:t>
          </a:r>
        </a:p>
      </dsp:txBody>
      <dsp:txXfrm>
        <a:off x="57787" y="1395494"/>
        <a:ext cx="2665308" cy="1560349"/>
      </dsp:txXfrm>
    </dsp:sp>
    <dsp:sp modelId="{61D30265-5DA7-4F4A-82EB-3C4057B1ABB8}">
      <dsp:nvSpPr>
        <dsp:cNvPr id="0" name=""/>
        <dsp:cNvSpPr/>
      </dsp:nvSpPr>
      <dsp:spPr>
        <a:xfrm>
          <a:off x="3047880" y="183313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it-IT" sz="2500" kern="1200"/>
        </a:p>
      </dsp:txBody>
      <dsp:txXfrm>
        <a:off x="3047880" y="1970146"/>
        <a:ext cx="409940" cy="411044"/>
      </dsp:txXfrm>
    </dsp:sp>
    <dsp:sp modelId="{B0ED3E12-660D-5A4A-99F1-EABFA95BB6CB}">
      <dsp:nvSpPr>
        <dsp:cNvPr id="0" name=""/>
        <dsp:cNvSpPr/>
      </dsp:nvSpPr>
      <dsp:spPr>
        <a:xfrm>
          <a:off x="3876600"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it-IT" sz="3100" kern="1200" dirty="0"/>
            <a:t>Progettazione iniziale del </a:t>
          </a:r>
          <a:r>
            <a:rPr lang="it-IT" sz="3100" kern="1200" dirty="0" err="1"/>
            <a:t>CdS</a:t>
          </a:r>
          <a:endParaRPr lang="it-IT" sz="3100" kern="1200" dirty="0"/>
        </a:p>
      </dsp:txBody>
      <dsp:txXfrm>
        <a:off x="3925145" y="1395494"/>
        <a:ext cx="2665308" cy="1560349"/>
      </dsp:txXfrm>
    </dsp:sp>
    <dsp:sp modelId="{81E0C2CF-CCEF-254C-884E-2DEA875B689B}">
      <dsp:nvSpPr>
        <dsp:cNvPr id="0" name=""/>
        <dsp:cNvSpPr/>
      </dsp:nvSpPr>
      <dsp:spPr>
        <a:xfrm>
          <a:off x="6915239" y="183313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it-IT" sz="2500" kern="1200"/>
        </a:p>
      </dsp:txBody>
      <dsp:txXfrm>
        <a:off x="6915239" y="1970146"/>
        <a:ext cx="409940" cy="411044"/>
      </dsp:txXfrm>
    </dsp:sp>
    <dsp:sp modelId="{E7D0320A-1703-534D-91FF-E2B3F9BF1571}">
      <dsp:nvSpPr>
        <dsp:cNvPr id="0" name=""/>
        <dsp:cNvSpPr/>
      </dsp:nvSpPr>
      <dsp:spPr>
        <a:xfrm>
          <a:off x="7743958"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it-IT" sz="3100" kern="1200" dirty="0"/>
            <a:t>Redazione Scheda SUA-</a:t>
          </a:r>
          <a:r>
            <a:rPr lang="it-IT" sz="3100" kern="1200" dirty="0" err="1"/>
            <a:t>CdS</a:t>
          </a:r>
          <a:endParaRPr lang="it-IT" sz="3100" kern="1200" dirty="0"/>
        </a:p>
      </dsp:txBody>
      <dsp:txXfrm>
        <a:off x="7792503" y="1395494"/>
        <a:ext cx="2665308" cy="156034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17A7A8B-2AA5-B149-84F1-DAD48B8C95B9}" type="datetimeFigureOut">
              <a:rPr lang="it-IT" smtClean="0"/>
              <a:t>13/03/19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796B382-3C66-1743-8CBE-158CE042AD6E}" type="slidenum">
              <a:rPr lang="it-IT" smtClean="0"/>
              <a:t>‹N›</a:t>
            </a:fld>
            <a:endParaRPr lang="it-IT"/>
          </a:p>
        </p:txBody>
      </p:sp>
    </p:spTree>
    <p:extLst>
      <p:ext uri="{BB962C8B-B14F-4D97-AF65-F5344CB8AC3E}">
        <p14:creationId xmlns:p14="http://schemas.microsoft.com/office/powerpoint/2010/main" val="15933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17A7A8B-2AA5-B149-84F1-DAD48B8C95B9}" type="datetimeFigureOut">
              <a:rPr lang="it-IT" smtClean="0"/>
              <a:t>13/03/19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796B382-3C66-1743-8CBE-158CE042AD6E}" type="slidenum">
              <a:rPr lang="it-IT" smtClean="0"/>
              <a:t>‹N›</a:t>
            </a:fld>
            <a:endParaRPr lang="it-IT"/>
          </a:p>
        </p:txBody>
      </p:sp>
    </p:spTree>
    <p:extLst>
      <p:ext uri="{BB962C8B-B14F-4D97-AF65-F5344CB8AC3E}">
        <p14:creationId xmlns:p14="http://schemas.microsoft.com/office/powerpoint/2010/main" val="386563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17A7A8B-2AA5-B149-84F1-DAD48B8C95B9}" type="datetimeFigureOut">
              <a:rPr lang="it-IT" smtClean="0"/>
              <a:t>13/03/19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796B382-3C66-1743-8CBE-158CE042AD6E}" type="slidenum">
              <a:rPr lang="it-IT" smtClean="0"/>
              <a:t>‹N›</a:t>
            </a:fld>
            <a:endParaRPr lang="it-IT"/>
          </a:p>
        </p:txBody>
      </p:sp>
    </p:spTree>
    <p:extLst>
      <p:ext uri="{BB962C8B-B14F-4D97-AF65-F5344CB8AC3E}">
        <p14:creationId xmlns:p14="http://schemas.microsoft.com/office/powerpoint/2010/main" val="818482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17A7A8B-2AA5-B149-84F1-DAD48B8C95B9}" type="datetimeFigureOut">
              <a:rPr lang="it-IT" smtClean="0"/>
              <a:t>13/03/19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796B382-3C66-1743-8CBE-158CE042AD6E}" type="slidenum">
              <a:rPr lang="it-IT" smtClean="0"/>
              <a:t>‹N›</a:t>
            </a:fld>
            <a:endParaRPr lang="it-IT"/>
          </a:p>
        </p:txBody>
      </p:sp>
    </p:spTree>
    <p:extLst>
      <p:ext uri="{BB962C8B-B14F-4D97-AF65-F5344CB8AC3E}">
        <p14:creationId xmlns:p14="http://schemas.microsoft.com/office/powerpoint/2010/main" val="3313961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17A7A8B-2AA5-B149-84F1-DAD48B8C95B9}" type="datetimeFigureOut">
              <a:rPr lang="it-IT" smtClean="0"/>
              <a:t>13/03/19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796B382-3C66-1743-8CBE-158CE042AD6E}" type="slidenum">
              <a:rPr lang="it-IT" smtClean="0"/>
              <a:t>‹N›</a:t>
            </a:fld>
            <a:endParaRPr lang="it-IT"/>
          </a:p>
        </p:txBody>
      </p:sp>
    </p:spTree>
    <p:extLst>
      <p:ext uri="{BB962C8B-B14F-4D97-AF65-F5344CB8AC3E}">
        <p14:creationId xmlns:p14="http://schemas.microsoft.com/office/powerpoint/2010/main" val="173434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B17A7A8B-2AA5-B149-84F1-DAD48B8C95B9}" type="datetimeFigureOut">
              <a:rPr lang="it-IT" smtClean="0"/>
              <a:t>13/03/19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796B382-3C66-1743-8CBE-158CE042AD6E}" type="slidenum">
              <a:rPr lang="it-IT" smtClean="0"/>
              <a:t>‹N›</a:t>
            </a:fld>
            <a:endParaRPr lang="it-IT"/>
          </a:p>
        </p:txBody>
      </p:sp>
    </p:spTree>
    <p:extLst>
      <p:ext uri="{BB962C8B-B14F-4D97-AF65-F5344CB8AC3E}">
        <p14:creationId xmlns:p14="http://schemas.microsoft.com/office/powerpoint/2010/main" val="2468243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
Secondo livello
Terzo livello
Quarto livello
Quinto livello</a:t>
            </a:r>
            <a:endParaRPr lang="en-US" dirty="0"/>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B17A7A8B-2AA5-B149-84F1-DAD48B8C95B9}" type="datetimeFigureOut">
              <a:rPr lang="it-IT" smtClean="0"/>
              <a:t>13/03/19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796B382-3C66-1743-8CBE-158CE042AD6E}" type="slidenum">
              <a:rPr lang="it-IT" smtClean="0"/>
              <a:t>‹N›</a:t>
            </a:fld>
            <a:endParaRPr lang="it-IT"/>
          </a:p>
        </p:txBody>
      </p:sp>
    </p:spTree>
    <p:extLst>
      <p:ext uri="{BB962C8B-B14F-4D97-AF65-F5344CB8AC3E}">
        <p14:creationId xmlns:p14="http://schemas.microsoft.com/office/powerpoint/2010/main" val="3489105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17A7A8B-2AA5-B149-84F1-DAD48B8C95B9}" type="datetimeFigureOut">
              <a:rPr lang="it-IT" smtClean="0"/>
              <a:t>13/03/19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796B382-3C66-1743-8CBE-158CE042AD6E}" type="slidenum">
              <a:rPr lang="it-IT" smtClean="0"/>
              <a:t>‹N›</a:t>
            </a:fld>
            <a:endParaRPr lang="it-IT"/>
          </a:p>
        </p:txBody>
      </p:sp>
    </p:spTree>
    <p:extLst>
      <p:ext uri="{BB962C8B-B14F-4D97-AF65-F5344CB8AC3E}">
        <p14:creationId xmlns:p14="http://schemas.microsoft.com/office/powerpoint/2010/main" val="3032889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A7A8B-2AA5-B149-84F1-DAD48B8C95B9}" type="datetimeFigureOut">
              <a:rPr lang="it-IT" smtClean="0"/>
              <a:t>13/03/19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796B382-3C66-1743-8CBE-158CE042AD6E}" type="slidenum">
              <a:rPr lang="it-IT" smtClean="0"/>
              <a:t>‹N›</a:t>
            </a:fld>
            <a:endParaRPr lang="it-IT"/>
          </a:p>
        </p:txBody>
      </p:sp>
    </p:spTree>
    <p:extLst>
      <p:ext uri="{BB962C8B-B14F-4D97-AF65-F5344CB8AC3E}">
        <p14:creationId xmlns:p14="http://schemas.microsoft.com/office/powerpoint/2010/main" val="4077993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B17A7A8B-2AA5-B149-84F1-DAD48B8C95B9}" type="datetimeFigureOut">
              <a:rPr lang="it-IT" smtClean="0"/>
              <a:t>13/03/19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796B382-3C66-1743-8CBE-158CE042AD6E}" type="slidenum">
              <a:rPr lang="it-IT" smtClean="0"/>
              <a:t>‹N›</a:t>
            </a:fld>
            <a:endParaRPr lang="it-IT"/>
          </a:p>
        </p:txBody>
      </p:sp>
    </p:spTree>
    <p:extLst>
      <p:ext uri="{BB962C8B-B14F-4D97-AF65-F5344CB8AC3E}">
        <p14:creationId xmlns:p14="http://schemas.microsoft.com/office/powerpoint/2010/main" val="3803324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B17A7A8B-2AA5-B149-84F1-DAD48B8C95B9}" type="datetimeFigureOut">
              <a:rPr lang="it-IT" smtClean="0"/>
              <a:t>13/03/19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796B382-3C66-1743-8CBE-158CE042AD6E}" type="slidenum">
              <a:rPr lang="it-IT" smtClean="0"/>
              <a:t>‹N›</a:t>
            </a:fld>
            <a:endParaRPr lang="it-IT"/>
          </a:p>
        </p:txBody>
      </p:sp>
    </p:spTree>
    <p:extLst>
      <p:ext uri="{BB962C8B-B14F-4D97-AF65-F5344CB8AC3E}">
        <p14:creationId xmlns:p14="http://schemas.microsoft.com/office/powerpoint/2010/main" val="35228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7A7A8B-2AA5-B149-84F1-DAD48B8C95B9}" type="datetimeFigureOut">
              <a:rPr lang="it-IT" smtClean="0"/>
              <a:t>13/03/19</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6B382-3C66-1743-8CBE-158CE042AD6E}" type="slidenum">
              <a:rPr lang="it-IT" smtClean="0"/>
              <a:t>‹N›</a:t>
            </a:fld>
            <a:endParaRPr lang="it-IT"/>
          </a:p>
        </p:txBody>
      </p:sp>
    </p:spTree>
    <p:extLst>
      <p:ext uri="{BB962C8B-B14F-4D97-AF65-F5344CB8AC3E}">
        <p14:creationId xmlns:p14="http://schemas.microsoft.com/office/powerpoint/2010/main" val="2725891388"/>
      </p:ext>
    </p:extLst>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nvur.org/attachments/article/26/LG_AVA_10-8-17.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assicurazionequalita.uniparthenope.it/"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23FB2FD7-A620-8447-85FE-D7BD4E7D84FA}"/>
              </a:ext>
            </a:extLst>
          </p:cNvPr>
          <p:cNvSpPr>
            <a:spLocks noGrp="1"/>
          </p:cNvSpPr>
          <p:nvPr>
            <p:ph type="ctrTitle"/>
          </p:nvPr>
        </p:nvSpPr>
        <p:spPr>
          <a:xfrm>
            <a:off x="3045368" y="2043663"/>
            <a:ext cx="6105194" cy="2031055"/>
          </a:xfrm>
        </p:spPr>
        <p:txBody>
          <a:bodyPr>
            <a:normAutofit/>
          </a:bodyPr>
          <a:lstStyle/>
          <a:p>
            <a:r>
              <a:rPr lang="it-IT" sz="4700" dirty="0">
                <a:solidFill>
                  <a:srgbClr val="FFFFFF"/>
                </a:solidFill>
              </a:rPr>
              <a:t>Il Sistema AQ di Ateneo</a:t>
            </a:r>
            <a:br>
              <a:rPr lang="it-IT" sz="4700" dirty="0">
                <a:solidFill>
                  <a:srgbClr val="FFFFFF"/>
                </a:solidFill>
              </a:rPr>
            </a:br>
            <a:endParaRPr lang="it-IT" sz="4700" dirty="0">
              <a:solidFill>
                <a:srgbClr val="FFFFFF"/>
              </a:solidFill>
            </a:endParaRPr>
          </a:p>
        </p:txBody>
      </p:sp>
      <p:sp>
        <p:nvSpPr>
          <p:cNvPr id="3" name="Sottotitolo 2">
            <a:extLst>
              <a:ext uri="{FF2B5EF4-FFF2-40B4-BE49-F238E27FC236}">
                <a16:creationId xmlns:a16="http://schemas.microsoft.com/office/drawing/2014/main" id="{349E97D5-A1F7-A344-9458-925F4022CD7E}"/>
              </a:ext>
            </a:extLst>
          </p:cNvPr>
          <p:cNvSpPr>
            <a:spLocks noGrp="1"/>
          </p:cNvSpPr>
          <p:nvPr>
            <p:ph type="subTitle" idx="1"/>
          </p:nvPr>
        </p:nvSpPr>
        <p:spPr>
          <a:xfrm>
            <a:off x="3045368" y="4074718"/>
            <a:ext cx="6105194" cy="682079"/>
          </a:xfrm>
        </p:spPr>
        <p:txBody>
          <a:bodyPr>
            <a:normAutofit/>
          </a:bodyPr>
          <a:lstStyle/>
          <a:p>
            <a:r>
              <a:rPr lang="it-IT" sz="1500">
                <a:solidFill>
                  <a:srgbClr val="FFFFFF"/>
                </a:solidFill>
              </a:rPr>
              <a:t>a cura del Presidio di Qualità</a:t>
            </a:r>
          </a:p>
          <a:p>
            <a:r>
              <a:rPr lang="it-IT" sz="1500">
                <a:solidFill>
                  <a:srgbClr val="FFFFFF"/>
                </a:solidFill>
              </a:rPr>
              <a:t>Università di Napoli Parthenope </a:t>
            </a:r>
          </a:p>
        </p:txBody>
      </p:sp>
    </p:spTree>
    <p:extLst>
      <p:ext uri="{BB962C8B-B14F-4D97-AF65-F5344CB8AC3E}">
        <p14:creationId xmlns:p14="http://schemas.microsoft.com/office/powerpoint/2010/main" val="3877875970"/>
      </p:ext>
    </p:extLst>
  </p:cSld>
  <p:clrMapOvr>
    <a:masterClrMapping/>
  </p:clrMapOvr>
  <mc:AlternateContent xmlns:mc="http://schemas.openxmlformats.org/markup-compatibility/2006" xmlns:p14="http://schemas.microsoft.com/office/powerpoint/2010/main">
    <mc:Choice Requires="p14">
      <p:transition spd="slow" p14:dur="2000" advTm="60657"/>
    </mc:Choice>
    <mc:Fallback xmlns="">
      <p:transition spd="slow" advTm="6065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olo 1">
            <a:extLst>
              <a:ext uri="{FF2B5EF4-FFF2-40B4-BE49-F238E27FC236}">
                <a16:creationId xmlns:a16="http://schemas.microsoft.com/office/drawing/2014/main" id="{A18062AF-8526-3F40-8BEA-05C510FB60A8}"/>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algn="ctr"/>
            <a:r>
              <a:rPr lang="it-IT" sz="4000" dirty="0">
                <a:solidFill>
                  <a:srgbClr val="FFFFFF"/>
                </a:solidFill>
                <a:latin typeface="+mn-lt"/>
                <a:ea typeface="+mn-ea"/>
                <a:cs typeface="+mn-cs"/>
              </a:rPr>
              <a:t>Gli Attori – Il </a:t>
            </a:r>
            <a:r>
              <a:rPr lang="it-IT" sz="4000">
                <a:solidFill>
                  <a:srgbClr val="FFFFFF"/>
                </a:solidFill>
                <a:latin typeface="+mn-lt"/>
                <a:ea typeface="+mn-ea"/>
                <a:cs typeface="+mn-cs"/>
              </a:rPr>
              <a:t>NdV</a:t>
            </a:r>
            <a:endParaRPr lang="it-IT" sz="4000" dirty="0">
              <a:solidFill>
                <a:srgbClr val="FFFFFF"/>
              </a:solidFill>
              <a:latin typeface="+mn-lt"/>
              <a:ea typeface="+mn-ea"/>
              <a:cs typeface="+mn-cs"/>
            </a:endParaRPr>
          </a:p>
        </p:txBody>
      </p:sp>
      <p:sp>
        <p:nvSpPr>
          <p:cNvPr id="2" name="Segnaposto contenuto 1"/>
          <p:cNvSpPr>
            <a:spLocks noGrp="1"/>
          </p:cNvSpPr>
          <p:nvPr>
            <p:ph idx="1"/>
          </p:nvPr>
        </p:nvSpPr>
        <p:spPr>
          <a:xfrm>
            <a:off x="1179226" y="2560320"/>
            <a:ext cx="9833548" cy="4155440"/>
          </a:xfrm>
        </p:spPr>
        <p:txBody>
          <a:bodyPr>
            <a:normAutofit/>
          </a:bodyPr>
          <a:lstStyle/>
          <a:p>
            <a:r>
              <a:rPr lang="it-IT" sz="1400" dirty="0">
                <a:solidFill>
                  <a:srgbClr val="000000"/>
                </a:solidFill>
              </a:rPr>
              <a:t>Il Nucleo di Valutazione di Ateneo </a:t>
            </a:r>
            <a:r>
              <a:rPr lang="it-IT" sz="1400" b="1" dirty="0">
                <a:solidFill>
                  <a:srgbClr val="000000"/>
                </a:solidFill>
              </a:rPr>
              <a:t>è un organismo indipendente di valutazione</a:t>
            </a:r>
            <a:r>
              <a:rPr lang="it-IT" sz="1400" dirty="0">
                <a:solidFill>
                  <a:srgbClr val="000000"/>
                </a:solidFill>
              </a:rPr>
              <a:t>. Svolge per il proprio Ateneo un’attività importante di valutazione delle politiche di AQ, verificando l’attivazione formale e sostanziale delle strutture e delle procedure previste dal sistema</a:t>
            </a:r>
          </a:p>
          <a:p>
            <a:r>
              <a:rPr lang="it-IT" sz="1400" dirty="0">
                <a:solidFill>
                  <a:srgbClr val="000000"/>
                </a:solidFill>
              </a:rPr>
              <a:t>A seguito di questa analisi valutativa, formula delle </a:t>
            </a:r>
            <a:r>
              <a:rPr lang="it-IT" sz="1400" b="1" dirty="0">
                <a:solidFill>
                  <a:srgbClr val="000000"/>
                </a:solidFill>
              </a:rPr>
              <a:t>raccomandazioni, </a:t>
            </a:r>
            <a:r>
              <a:rPr lang="it-IT" sz="1400" dirty="0">
                <a:solidFill>
                  <a:srgbClr val="000000"/>
                </a:solidFill>
              </a:rPr>
              <a:t>finalizzate al miglioramento dei processi organizzativi, di didattica e di ricerca</a:t>
            </a:r>
          </a:p>
          <a:p>
            <a:r>
              <a:rPr lang="it-IT" sz="1400" dirty="0">
                <a:solidFill>
                  <a:srgbClr val="000000"/>
                </a:solidFill>
              </a:rPr>
              <a:t>In particolare: esprime un parere vincolante all'Ateneo sul possesso dei requisiti per l'accreditamento inziale ai fini dell'istituzione di nuovi corsi di studio (</a:t>
            </a:r>
            <a:r>
              <a:rPr lang="it-IT" sz="1400" dirty="0" err="1">
                <a:solidFill>
                  <a:srgbClr val="000000"/>
                </a:solidFill>
              </a:rPr>
              <a:t>rif.</a:t>
            </a:r>
            <a:r>
              <a:rPr lang="it-IT" sz="1400" dirty="0">
                <a:solidFill>
                  <a:srgbClr val="000000"/>
                </a:solidFill>
              </a:rPr>
              <a:t> Art. 8, comma 4 d.lgs. 19/2012)</a:t>
            </a:r>
          </a:p>
          <a:p>
            <a:r>
              <a:rPr lang="it-IT" sz="1400" dirty="0">
                <a:solidFill>
                  <a:srgbClr val="000000"/>
                </a:solidFill>
              </a:rPr>
              <a:t>Verifica la corretta implementazione del sistema di AQ di Ateneo</a:t>
            </a:r>
          </a:p>
          <a:p>
            <a:r>
              <a:rPr lang="it-IT" sz="1400" dirty="0">
                <a:solidFill>
                  <a:srgbClr val="000000"/>
                </a:solidFill>
              </a:rPr>
              <a:t>Formula proposte per il miglioramento della politica di AQ e verifica la relativa presa in carico da parte degli Organi di Ateneo</a:t>
            </a:r>
          </a:p>
          <a:p>
            <a:r>
              <a:rPr lang="it-IT" sz="1400" dirty="0">
                <a:solidFill>
                  <a:srgbClr val="000000"/>
                </a:solidFill>
              </a:rPr>
              <a:t>Controlla l’effettivo recepimento delle proposte avanzate annualmente dalle CPDS</a:t>
            </a:r>
          </a:p>
          <a:p>
            <a:r>
              <a:rPr lang="it-IT" sz="1400" dirty="0">
                <a:solidFill>
                  <a:srgbClr val="000000"/>
                </a:solidFill>
              </a:rPr>
              <a:t>Monitora il grado di raggiungimento degli obiettivi strategici nella didattica, nella ricerca  e terza missione</a:t>
            </a:r>
          </a:p>
          <a:p>
            <a:r>
              <a:rPr lang="it-IT" sz="1400" dirty="0">
                <a:solidFill>
                  <a:srgbClr val="000000"/>
                </a:solidFill>
              </a:rPr>
              <a:t>Valuta a rotazione, con una periodicità quinquennale, il funzionamento dei </a:t>
            </a:r>
            <a:r>
              <a:rPr lang="it-IT" sz="1400" dirty="0" err="1">
                <a:solidFill>
                  <a:srgbClr val="000000"/>
                </a:solidFill>
              </a:rPr>
              <a:t>CdS</a:t>
            </a:r>
            <a:r>
              <a:rPr lang="it-IT" sz="1400" dirty="0">
                <a:solidFill>
                  <a:srgbClr val="000000"/>
                </a:solidFill>
              </a:rPr>
              <a:t> e dei Dipartimenti attraverso l’analisi dei risultati ricorrendo, dove opportuno e necessario, alle audizioni</a:t>
            </a:r>
          </a:p>
          <a:p>
            <a:r>
              <a:rPr lang="it-IT" sz="1400" dirty="0">
                <a:solidFill>
                  <a:srgbClr val="000000"/>
                </a:solidFill>
              </a:rPr>
              <a:t>Verifica l’esecuzione nei </a:t>
            </a:r>
            <a:r>
              <a:rPr lang="it-IT" sz="1400" dirty="0" err="1">
                <a:solidFill>
                  <a:srgbClr val="000000"/>
                </a:solidFill>
              </a:rPr>
              <a:t>CdS</a:t>
            </a:r>
            <a:r>
              <a:rPr lang="it-IT" sz="1400" dirty="0">
                <a:solidFill>
                  <a:srgbClr val="000000"/>
                </a:solidFill>
              </a:rPr>
              <a:t> e nei Dipartimenti delle raccomandazioni e delle condizioni formulate dalle CEV in occasione delle visite esterne</a:t>
            </a:r>
          </a:p>
          <a:p>
            <a:endParaRPr lang="it-IT" sz="1400" dirty="0">
              <a:solidFill>
                <a:srgbClr val="000000"/>
              </a:solidFill>
            </a:endParaRPr>
          </a:p>
        </p:txBody>
      </p:sp>
    </p:spTree>
    <p:extLst>
      <p:ext uri="{BB962C8B-B14F-4D97-AF65-F5344CB8AC3E}">
        <p14:creationId xmlns:p14="http://schemas.microsoft.com/office/powerpoint/2010/main" val="4179832469"/>
      </p:ext>
    </p:extLst>
  </p:cSld>
  <p:clrMapOvr>
    <a:masterClrMapping/>
  </p:clrMapOvr>
  <mc:AlternateContent xmlns:mc="http://schemas.openxmlformats.org/markup-compatibility/2006" xmlns:p14="http://schemas.microsoft.com/office/powerpoint/2010/main">
    <mc:Choice Requires="p14">
      <p:transition spd="slow" p14:dur="2000" advTm="220149"/>
    </mc:Choice>
    <mc:Fallback xmlns="">
      <p:transition spd="slow" advTm="22014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contenuto 1"/>
          <p:cNvSpPr>
            <a:spLocks noGrp="1"/>
          </p:cNvSpPr>
          <p:nvPr>
            <p:ph idx="1"/>
          </p:nvPr>
        </p:nvSpPr>
        <p:spPr>
          <a:xfrm>
            <a:off x="1179226" y="3092970"/>
            <a:ext cx="9833548" cy="2693976"/>
          </a:xfrm>
        </p:spPr>
        <p:txBody>
          <a:bodyPr>
            <a:normAutofit/>
          </a:bodyPr>
          <a:lstStyle/>
          <a:p>
            <a:r>
              <a:rPr lang="it-IT" sz="2000">
                <a:solidFill>
                  <a:srgbClr val="000000"/>
                </a:solidFill>
              </a:rPr>
              <a:t>Il NdV svolge quindi </a:t>
            </a:r>
            <a:r>
              <a:rPr lang="it-IT" sz="2000" b="1">
                <a:solidFill>
                  <a:srgbClr val="000000"/>
                </a:solidFill>
              </a:rPr>
              <a:t>un’attività di auditing esterno </a:t>
            </a:r>
            <a:r>
              <a:rPr lang="it-IT" sz="2000">
                <a:solidFill>
                  <a:srgbClr val="000000"/>
                </a:solidFill>
              </a:rPr>
              <a:t>assumendo un ruolo di soggetto terzo all’Ateneo, effettuando una valutazione di secondo livello, nella quale rileva, tra l’altro, se le valutazioni di primo livello effettuate dal Presidio di Qualità siano state fatte in maniera coerente con gli obiettivi, le metodologie stabilite e i dati a disposizione</a:t>
            </a:r>
          </a:p>
          <a:p>
            <a:endParaRPr lang="it-IT" sz="2000">
              <a:solidFill>
                <a:srgbClr val="000000"/>
              </a:solidFill>
            </a:endParaRPr>
          </a:p>
          <a:p>
            <a:r>
              <a:rPr lang="it-IT" sz="2000">
                <a:solidFill>
                  <a:srgbClr val="000000"/>
                </a:solidFill>
              </a:rPr>
              <a:t>Tale attività di valutazione è descritta nella </a:t>
            </a:r>
            <a:r>
              <a:rPr lang="it-IT" sz="2000" b="1">
                <a:solidFill>
                  <a:srgbClr val="000000"/>
                </a:solidFill>
              </a:rPr>
              <a:t>Relazione annuale AVA</a:t>
            </a:r>
            <a:r>
              <a:rPr lang="it-IT" sz="2000">
                <a:solidFill>
                  <a:srgbClr val="000000"/>
                </a:solidFill>
              </a:rPr>
              <a:t>, nei tempi e con le modalità previste dal sistema AVA dell’ANVUR</a:t>
            </a:r>
          </a:p>
          <a:p>
            <a:endParaRPr lang="it-IT" sz="2000">
              <a:solidFill>
                <a:srgbClr val="000000"/>
              </a:solidFill>
            </a:endParaRPr>
          </a:p>
        </p:txBody>
      </p:sp>
      <p:sp>
        <p:nvSpPr>
          <p:cNvPr id="12" name="Titolo 1">
            <a:extLst>
              <a:ext uri="{FF2B5EF4-FFF2-40B4-BE49-F238E27FC236}">
                <a16:creationId xmlns:a16="http://schemas.microsoft.com/office/drawing/2014/main" id="{97256FCB-6F93-4243-B865-131A15A60CDD}"/>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algn="ctr"/>
            <a:r>
              <a:rPr lang="it-IT" sz="4000" dirty="0">
                <a:solidFill>
                  <a:srgbClr val="FFFFFF"/>
                </a:solidFill>
                <a:latin typeface="+mn-lt"/>
                <a:ea typeface="+mn-ea"/>
                <a:cs typeface="+mn-cs"/>
              </a:rPr>
              <a:t>Gli Attori – Il </a:t>
            </a:r>
            <a:r>
              <a:rPr lang="it-IT" sz="4000">
                <a:solidFill>
                  <a:srgbClr val="FFFFFF"/>
                </a:solidFill>
                <a:latin typeface="+mn-lt"/>
                <a:ea typeface="+mn-ea"/>
                <a:cs typeface="+mn-cs"/>
              </a:rPr>
              <a:t>NdV</a:t>
            </a:r>
            <a:endParaRPr lang="it-IT" sz="4000" dirty="0">
              <a:solidFill>
                <a:srgbClr val="FFFFFF"/>
              </a:solidFill>
              <a:latin typeface="+mn-lt"/>
              <a:ea typeface="+mn-ea"/>
              <a:cs typeface="+mn-cs"/>
            </a:endParaRPr>
          </a:p>
        </p:txBody>
      </p:sp>
    </p:spTree>
    <p:extLst>
      <p:ext uri="{BB962C8B-B14F-4D97-AF65-F5344CB8AC3E}">
        <p14:creationId xmlns:p14="http://schemas.microsoft.com/office/powerpoint/2010/main" val="3970069040"/>
      </p:ext>
    </p:extLst>
  </p:cSld>
  <p:clrMapOvr>
    <a:masterClrMapping/>
  </p:clrMapOvr>
  <mc:AlternateContent xmlns:mc="http://schemas.openxmlformats.org/markup-compatibility/2006" xmlns:p14="http://schemas.microsoft.com/office/powerpoint/2010/main">
    <mc:Choice Requires="p14">
      <p:transition spd="slow" p14:dur="2000" advTm="44456"/>
    </mc:Choice>
    <mc:Fallback xmlns="">
      <p:transition spd="slow" advTm="4445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contenuto 1"/>
          <p:cNvSpPr>
            <a:spLocks noGrp="1"/>
          </p:cNvSpPr>
          <p:nvPr>
            <p:ph idx="1"/>
          </p:nvPr>
        </p:nvSpPr>
        <p:spPr>
          <a:xfrm>
            <a:off x="1179226" y="3092970"/>
            <a:ext cx="9833548" cy="3571990"/>
          </a:xfrm>
        </p:spPr>
        <p:txBody>
          <a:bodyPr>
            <a:normAutofit/>
          </a:bodyPr>
          <a:lstStyle/>
          <a:p>
            <a:r>
              <a:rPr lang="it-IT" sz="1800" b="1">
                <a:solidFill>
                  <a:srgbClr val="000000"/>
                </a:solidFill>
              </a:rPr>
              <a:t>Presso ogni Dipartimento </a:t>
            </a:r>
            <a:r>
              <a:rPr lang="it-IT" sz="1800">
                <a:solidFill>
                  <a:srgbClr val="000000"/>
                </a:solidFill>
              </a:rPr>
              <a:t>è istituita una Commissione Paritetica Docenti Studenti (CPDS) composta da una componente rappresentativa, in egual numero, dei docenti e degli studenti. Le commissioni:</a:t>
            </a:r>
          </a:p>
          <a:p>
            <a:pPr lvl="1"/>
            <a:r>
              <a:rPr lang="it-IT" sz="1800">
                <a:solidFill>
                  <a:srgbClr val="000000"/>
                </a:solidFill>
              </a:rPr>
              <a:t>effettuano attività di monitoraggio dell'offerta formativa e della qualità della didattica</a:t>
            </a:r>
          </a:p>
          <a:p>
            <a:pPr lvl="1"/>
            <a:r>
              <a:rPr lang="it-IT" sz="1800">
                <a:solidFill>
                  <a:srgbClr val="000000"/>
                </a:solidFill>
              </a:rPr>
              <a:t>attuano il monitoraggio delle attività di servizio agli studenti da parte dei professori e dei ricercatori</a:t>
            </a:r>
          </a:p>
          <a:p>
            <a:pPr lvl="1"/>
            <a:r>
              <a:rPr lang="it-IT" sz="1800">
                <a:solidFill>
                  <a:srgbClr val="000000"/>
                </a:solidFill>
              </a:rPr>
              <a:t>individuano indicatori per la valutazione dei risultati dei CdS</a:t>
            </a:r>
          </a:p>
          <a:p>
            <a:pPr lvl="1"/>
            <a:r>
              <a:rPr lang="it-IT" sz="1800">
                <a:solidFill>
                  <a:srgbClr val="000000"/>
                </a:solidFill>
              </a:rPr>
              <a:t>formulano pareri sull'attivazione e la soppressione dei CdS</a:t>
            </a:r>
          </a:p>
          <a:p>
            <a:endParaRPr lang="it-IT" sz="1800">
              <a:solidFill>
                <a:srgbClr val="000000"/>
              </a:solidFill>
            </a:endParaRPr>
          </a:p>
          <a:p>
            <a:r>
              <a:rPr lang="it-IT" sz="1800">
                <a:solidFill>
                  <a:srgbClr val="000000"/>
                </a:solidFill>
              </a:rPr>
              <a:t>Le CPDS redigono </a:t>
            </a:r>
            <a:r>
              <a:rPr lang="it-IT" sz="1800" b="1">
                <a:solidFill>
                  <a:srgbClr val="000000"/>
                </a:solidFill>
              </a:rPr>
              <a:t>una Relazione Annuale </a:t>
            </a:r>
            <a:r>
              <a:rPr lang="it-IT" sz="1800">
                <a:solidFill>
                  <a:srgbClr val="000000"/>
                </a:solidFill>
              </a:rPr>
              <a:t>che contiene proposte per il miglioramento della qualità e dell’efficacia delle strutture didattiche, anche in relazione ai risultati ottenuti nell'apprendimento, in rapporto alle prospettive occupazionali e di sviluppo personale e professionale, nonché alle esigenze del sistema economico e produttivo</a:t>
            </a:r>
          </a:p>
          <a:p>
            <a:endParaRPr lang="it-IT" sz="1800">
              <a:solidFill>
                <a:srgbClr val="000000"/>
              </a:solidFill>
            </a:endParaRPr>
          </a:p>
        </p:txBody>
      </p:sp>
      <p:sp>
        <p:nvSpPr>
          <p:cNvPr id="10" name="Titolo 1">
            <a:extLst>
              <a:ext uri="{FF2B5EF4-FFF2-40B4-BE49-F238E27FC236}">
                <a16:creationId xmlns:a16="http://schemas.microsoft.com/office/drawing/2014/main" id="{0675031F-1A36-A04F-A403-B23DA1667B8F}"/>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algn="ctr"/>
            <a:r>
              <a:rPr lang="it-IT" sz="4000" dirty="0">
                <a:solidFill>
                  <a:srgbClr val="FFFFFF"/>
                </a:solidFill>
                <a:latin typeface="+mn-lt"/>
                <a:ea typeface="+mn-ea"/>
                <a:cs typeface="+mn-cs"/>
              </a:rPr>
              <a:t>Gli Attori – Le Commissioni Paritetiche</a:t>
            </a:r>
          </a:p>
        </p:txBody>
      </p:sp>
    </p:spTree>
    <p:extLst>
      <p:ext uri="{BB962C8B-B14F-4D97-AF65-F5344CB8AC3E}">
        <p14:creationId xmlns:p14="http://schemas.microsoft.com/office/powerpoint/2010/main" val="1806677808"/>
      </p:ext>
    </p:extLst>
  </p:cSld>
  <p:clrMapOvr>
    <a:masterClrMapping/>
  </p:clrMapOvr>
  <mc:AlternateContent xmlns:mc="http://schemas.openxmlformats.org/markup-compatibility/2006" xmlns:p14="http://schemas.microsoft.com/office/powerpoint/2010/main">
    <mc:Choice Requires="p14">
      <p:transition spd="slow" p14:dur="2000" advTm="136968"/>
    </mc:Choice>
    <mc:Fallback xmlns="">
      <p:transition spd="slow" advTm="136968"/>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contenuto 1"/>
          <p:cNvSpPr>
            <a:spLocks noGrp="1"/>
          </p:cNvSpPr>
          <p:nvPr>
            <p:ph idx="1"/>
          </p:nvPr>
        </p:nvSpPr>
        <p:spPr>
          <a:xfrm>
            <a:off x="1179226" y="2753936"/>
            <a:ext cx="9833548" cy="3971984"/>
          </a:xfrm>
        </p:spPr>
        <p:txBody>
          <a:bodyPr>
            <a:normAutofit/>
          </a:bodyPr>
          <a:lstStyle/>
          <a:p>
            <a:r>
              <a:rPr lang="it-IT" sz="1600" dirty="0">
                <a:solidFill>
                  <a:srgbClr val="000000"/>
                </a:solidFill>
              </a:rPr>
              <a:t>Gli </a:t>
            </a:r>
            <a:r>
              <a:rPr lang="it-IT" sz="1600" b="1" dirty="0">
                <a:solidFill>
                  <a:srgbClr val="000000"/>
                </a:solidFill>
              </a:rPr>
              <a:t>adempimenti previsti dal sistema AVA </a:t>
            </a:r>
            <a:r>
              <a:rPr lang="it-IT" sz="1600" dirty="0">
                <a:solidFill>
                  <a:srgbClr val="000000"/>
                </a:solidFill>
              </a:rPr>
              <a:t>nei quali sono coinvolti i </a:t>
            </a:r>
            <a:r>
              <a:rPr lang="it-IT" sz="1600" dirty="0" err="1">
                <a:solidFill>
                  <a:srgbClr val="000000"/>
                </a:solidFill>
              </a:rPr>
              <a:t>CdS</a:t>
            </a:r>
            <a:r>
              <a:rPr lang="it-IT" sz="1600" dirty="0">
                <a:solidFill>
                  <a:srgbClr val="000000"/>
                </a:solidFill>
              </a:rPr>
              <a:t> comprendono: </a:t>
            </a:r>
          </a:p>
          <a:p>
            <a:pPr lvl="1"/>
            <a:r>
              <a:rPr lang="it-IT" sz="1600" dirty="0">
                <a:solidFill>
                  <a:srgbClr val="000000"/>
                </a:solidFill>
              </a:rPr>
              <a:t>la redazione della Scheda di Monitoraggio Annuale del </a:t>
            </a:r>
            <a:r>
              <a:rPr lang="it-IT" sz="1600" dirty="0" err="1">
                <a:solidFill>
                  <a:srgbClr val="000000"/>
                </a:solidFill>
              </a:rPr>
              <a:t>CdS</a:t>
            </a:r>
            <a:r>
              <a:rPr lang="it-IT" sz="1600" dirty="0">
                <a:solidFill>
                  <a:srgbClr val="000000"/>
                </a:solidFill>
              </a:rPr>
              <a:t> (SMA) sulla base degli indicatori forniti da ANVUR nel cruscotto; </a:t>
            </a:r>
          </a:p>
          <a:p>
            <a:pPr lvl="1"/>
            <a:r>
              <a:rPr lang="it-IT" sz="1600" dirty="0">
                <a:solidFill>
                  <a:srgbClr val="000000"/>
                </a:solidFill>
              </a:rPr>
              <a:t>la redazione, quando necessario, del Rapporto di Riesame Ciclico (Gruppo di Riesame); </a:t>
            </a:r>
          </a:p>
          <a:p>
            <a:pPr lvl="1"/>
            <a:r>
              <a:rPr lang="it-IT" sz="1600" dirty="0">
                <a:solidFill>
                  <a:srgbClr val="000000"/>
                </a:solidFill>
              </a:rPr>
              <a:t>il recepimento delle indicazioni e proposte del Presidio della Qualità di Ateneo e delle Commissioni Paritetiche Docenti-Studenti; </a:t>
            </a:r>
          </a:p>
          <a:p>
            <a:pPr lvl="1"/>
            <a:r>
              <a:rPr lang="it-IT" sz="1600" dirty="0">
                <a:solidFill>
                  <a:srgbClr val="000000"/>
                </a:solidFill>
              </a:rPr>
              <a:t>l’analisi delle schede di valutazione dei corsi effettuate dagli studenti; </a:t>
            </a:r>
          </a:p>
          <a:p>
            <a:pPr lvl="1"/>
            <a:r>
              <a:rPr lang="it-IT" sz="1600" dirty="0">
                <a:solidFill>
                  <a:srgbClr val="000000"/>
                </a:solidFill>
              </a:rPr>
              <a:t>la programmazione delle iniziative da porre in essere per azioni di miglioramento proposte dal Rapporto di Riesame e il relativo monitoraggio.</a:t>
            </a:r>
          </a:p>
          <a:p>
            <a:pPr lvl="1"/>
            <a:endParaRPr lang="it-IT" sz="1600" dirty="0">
              <a:solidFill>
                <a:srgbClr val="000000"/>
              </a:solidFill>
            </a:endParaRPr>
          </a:p>
          <a:p>
            <a:r>
              <a:rPr lang="it-IT" sz="1600" dirty="0">
                <a:solidFill>
                  <a:srgbClr val="000000"/>
                </a:solidFill>
              </a:rPr>
              <a:t>I Gruppi di gestione AQ dei Corsi di Studio, istituiti presso ciascun Corso di Studi si propongono di verificare la qualità delle attività didattiche e formative del corso di studio istruendo il </a:t>
            </a:r>
            <a:r>
              <a:rPr lang="it-IT" sz="1600" b="1" dirty="0">
                <a:solidFill>
                  <a:srgbClr val="000000"/>
                </a:solidFill>
              </a:rPr>
              <a:t>processo di preparazione dei documenti </a:t>
            </a:r>
            <a:r>
              <a:rPr lang="it-IT" sz="1600" dirty="0">
                <a:solidFill>
                  <a:srgbClr val="000000"/>
                </a:solidFill>
              </a:rPr>
              <a:t>e le </a:t>
            </a:r>
            <a:r>
              <a:rPr lang="it-IT" sz="1600" b="1" dirty="0">
                <a:solidFill>
                  <a:srgbClr val="000000"/>
                </a:solidFill>
              </a:rPr>
              <a:t>relazioni </a:t>
            </a:r>
            <a:r>
              <a:rPr lang="it-IT" sz="1600" dirty="0">
                <a:solidFill>
                  <a:srgbClr val="000000"/>
                </a:solidFill>
              </a:rPr>
              <a:t>richieste annualmente ai fini dei processi di autovalutazione e di assicurazione della qualità,  indicando, quando ne ricorra il caso, le conseguenti azioni volte a migliorare la qualità. </a:t>
            </a:r>
          </a:p>
        </p:txBody>
      </p:sp>
      <p:sp>
        <p:nvSpPr>
          <p:cNvPr id="10" name="Titolo 1">
            <a:extLst>
              <a:ext uri="{FF2B5EF4-FFF2-40B4-BE49-F238E27FC236}">
                <a16:creationId xmlns:a16="http://schemas.microsoft.com/office/drawing/2014/main" id="{1BBCA25D-6FFE-A74C-B64D-1E9BB1751B0A}"/>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algn="ctr"/>
            <a:r>
              <a:rPr lang="it-IT" sz="4000" dirty="0">
                <a:solidFill>
                  <a:srgbClr val="FFFFFF"/>
                </a:solidFill>
                <a:latin typeface="+mn-lt"/>
                <a:ea typeface="+mn-ea"/>
                <a:cs typeface="+mn-cs"/>
              </a:rPr>
              <a:t>Gli Attori – I </a:t>
            </a:r>
            <a:r>
              <a:rPr lang="it-IT" sz="4000" dirty="0" err="1">
                <a:solidFill>
                  <a:srgbClr val="FFFFFF"/>
                </a:solidFill>
                <a:latin typeface="+mn-lt"/>
                <a:ea typeface="+mn-ea"/>
                <a:cs typeface="+mn-cs"/>
              </a:rPr>
              <a:t>CdS</a:t>
            </a:r>
            <a:endParaRPr lang="it-IT" sz="4000" dirty="0">
              <a:solidFill>
                <a:srgbClr val="FFFFFF"/>
              </a:solidFill>
              <a:latin typeface="+mn-lt"/>
              <a:ea typeface="+mn-ea"/>
              <a:cs typeface="+mn-cs"/>
            </a:endParaRPr>
          </a:p>
        </p:txBody>
      </p:sp>
    </p:spTree>
    <p:extLst>
      <p:ext uri="{BB962C8B-B14F-4D97-AF65-F5344CB8AC3E}">
        <p14:creationId xmlns:p14="http://schemas.microsoft.com/office/powerpoint/2010/main" val="533286161"/>
      </p:ext>
    </p:extLst>
  </p:cSld>
  <p:clrMapOvr>
    <a:masterClrMapping/>
  </p:clrMapOvr>
  <mc:AlternateContent xmlns:mc="http://schemas.openxmlformats.org/markup-compatibility/2006" xmlns:p14="http://schemas.microsoft.com/office/powerpoint/2010/main">
    <mc:Choice Requires="p14">
      <p:transition spd="slow" p14:dur="2000" advTm="295587"/>
    </mc:Choice>
    <mc:Fallback xmlns="">
      <p:transition spd="slow" advTm="29558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contenuto 1"/>
          <p:cNvSpPr>
            <a:spLocks noGrp="1"/>
          </p:cNvSpPr>
          <p:nvPr>
            <p:ph idx="1"/>
          </p:nvPr>
        </p:nvSpPr>
        <p:spPr>
          <a:xfrm>
            <a:off x="1179226" y="2753936"/>
            <a:ext cx="9833548" cy="3778944"/>
          </a:xfrm>
        </p:spPr>
        <p:txBody>
          <a:bodyPr>
            <a:normAutofit/>
          </a:bodyPr>
          <a:lstStyle/>
          <a:p>
            <a:r>
              <a:rPr lang="it-IT" sz="1800" dirty="0">
                <a:solidFill>
                  <a:srgbClr val="000000"/>
                </a:solidFill>
              </a:rPr>
              <a:t>I Direttori dei Dipartimenti, coadiuvati dai Referenti per la qualità del Dipartimento e dai Consigli di Dipartimento (</a:t>
            </a:r>
            <a:r>
              <a:rPr lang="it-IT" sz="1800" dirty="0" err="1">
                <a:solidFill>
                  <a:srgbClr val="000000"/>
                </a:solidFill>
              </a:rPr>
              <a:t>CdD</a:t>
            </a:r>
            <a:r>
              <a:rPr lang="it-IT" sz="1800" dirty="0">
                <a:solidFill>
                  <a:srgbClr val="000000"/>
                </a:solidFill>
              </a:rPr>
              <a:t>) hanno il compito di: </a:t>
            </a:r>
          </a:p>
          <a:p>
            <a:pPr lvl="1"/>
            <a:r>
              <a:rPr lang="it-IT" sz="1800" dirty="0">
                <a:solidFill>
                  <a:srgbClr val="000000"/>
                </a:solidFill>
              </a:rPr>
              <a:t>organizzare, gestire e verificare le procedure di Assicurazione della Qualità a livello periferico con lo scopo di perseguire gli </a:t>
            </a:r>
            <a:r>
              <a:rPr lang="it-IT" sz="1800" b="1" dirty="0">
                <a:solidFill>
                  <a:srgbClr val="000000"/>
                </a:solidFill>
              </a:rPr>
              <a:t>obiettivi della ricerca e della terza missione indicati dal Piano Strategico e dalla Programmazione Triennale di Ateneo; </a:t>
            </a:r>
          </a:p>
          <a:p>
            <a:pPr lvl="1"/>
            <a:r>
              <a:rPr lang="it-IT" sz="1800" dirty="0">
                <a:solidFill>
                  <a:srgbClr val="000000"/>
                </a:solidFill>
              </a:rPr>
              <a:t>gestire e verificare le procedure di Assicurazione della Qualità per quanto inerente all’attività di ricerca dipartimentale; </a:t>
            </a:r>
          </a:p>
          <a:p>
            <a:pPr lvl="1"/>
            <a:r>
              <a:rPr lang="it-IT" sz="1800" dirty="0">
                <a:solidFill>
                  <a:srgbClr val="000000"/>
                </a:solidFill>
              </a:rPr>
              <a:t>provvedere alla compilazione della Scheda Unica Annuale della Ricerca Dipartimentale (SUA-RD) secondo le linee guida ANVUR; </a:t>
            </a:r>
          </a:p>
          <a:p>
            <a:pPr lvl="1"/>
            <a:r>
              <a:rPr lang="it-IT" sz="1800" dirty="0">
                <a:solidFill>
                  <a:srgbClr val="000000"/>
                </a:solidFill>
              </a:rPr>
              <a:t>proporre al Consiglio di Dipartimento quali azioni intraprendere per consolidare e/o migliorare gli indicatori di qualità di cui alla programmazione di Ateneo evidenziando criticità e punti di forza; </a:t>
            </a:r>
          </a:p>
          <a:p>
            <a:pPr lvl="1"/>
            <a:r>
              <a:rPr lang="it-IT" sz="1800" dirty="0">
                <a:solidFill>
                  <a:srgbClr val="000000"/>
                </a:solidFill>
              </a:rPr>
              <a:t>monitorare con cadenza almeno semestrale l’andamento degli indicatori presenti nella SUA-RD. </a:t>
            </a:r>
          </a:p>
          <a:p>
            <a:endParaRPr lang="it-IT" sz="1800" dirty="0">
              <a:solidFill>
                <a:srgbClr val="000000"/>
              </a:solidFill>
            </a:endParaRPr>
          </a:p>
        </p:txBody>
      </p:sp>
      <p:sp>
        <p:nvSpPr>
          <p:cNvPr id="10" name="Titolo 1">
            <a:extLst>
              <a:ext uri="{FF2B5EF4-FFF2-40B4-BE49-F238E27FC236}">
                <a16:creationId xmlns:a16="http://schemas.microsoft.com/office/drawing/2014/main" id="{25ED6AC7-29A4-5C4F-80E0-ADBE8462FB50}"/>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algn="ctr"/>
            <a:r>
              <a:rPr lang="it-IT" sz="4000" dirty="0">
                <a:solidFill>
                  <a:srgbClr val="FFFFFF"/>
                </a:solidFill>
                <a:latin typeface="+mn-lt"/>
                <a:ea typeface="+mn-ea"/>
                <a:cs typeface="+mn-cs"/>
              </a:rPr>
              <a:t>Gli Attori – I Dipartimenti</a:t>
            </a:r>
          </a:p>
        </p:txBody>
      </p:sp>
    </p:spTree>
    <p:extLst>
      <p:ext uri="{BB962C8B-B14F-4D97-AF65-F5344CB8AC3E}">
        <p14:creationId xmlns:p14="http://schemas.microsoft.com/office/powerpoint/2010/main" val="2328325466"/>
      </p:ext>
    </p:extLst>
  </p:cSld>
  <p:clrMapOvr>
    <a:masterClrMapping/>
  </p:clrMapOvr>
  <mc:AlternateContent xmlns:mc="http://schemas.openxmlformats.org/markup-compatibility/2006" xmlns:p14="http://schemas.microsoft.com/office/powerpoint/2010/main">
    <mc:Choice Requires="p14">
      <p:transition spd="slow" p14:dur="2000" advTm="114541"/>
    </mc:Choice>
    <mc:Fallback xmlns="">
      <p:transition spd="slow" advTm="11454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contenuto 1"/>
          <p:cNvSpPr>
            <a:spLocks noGrp="1"/>
          </p:cNvSpPr>
          <p:nvPr>
            <p:ph idx="1"/>
          </p:nvPr>
        </p:nvSpPr>
        <p:spPr>
          <a:xfrm>
            <a:off x="1179074" y="2798086"/>
            <a:ext cx="9833548" cy="3937994"/>
          </a:xfrm>
        </p:spPr>
        <p:txBody>
          <a:bodyPr>
            <a:normAutofit/>
          </a:bodyPr>
          <a:lstStyle/>
          <a:p>
            <a:r>
              <a:rPr lang="it-IT" sz="1800" dirty="0">
                <a:solidFill>
                  <a:srgbClr val="000000"/>
                </a:solidFill>
              </a:rPr>
              <a:t>Il Presidio della Qualità di Ateneo (PQA) è un </a:t>
            </a:r>
            <a:r>
              <a:rPr lang="it-IT" sz="1800" b="1" dirty="0">
                <a:solidFill>
                  <a:srgbClr val="000000"/>
                </a:solidFill>
              </a:rPr>
              <a:t>organo di controllo e garanzia </a:t>
            </a:r>
            <a:r>
              <a:rPr lang="it-IT" sz="1800" dirty="0">
                <a:solidFill>
                  <a:srgbClr val="000000"/>
                </a:solidFill>
              </a:rPr>
              <a:t>, la cui presenza costituisce un requisito per l’accreditamento. </a:t>
            </a:r>
          </a:p>
          <a:p>
            <a:r>
              <a:rPr lang="it-IT" sz="1800" dirty="0">
                <a:solidFill>
                  <a:srgbClr val="000000"/>
                </a:solidFill>
              </a:rPr>
              <a:t>Il PQA </a:t>
            </a:r>
            <a:r>
              <a:rPr lang="it-IT" sz="1800" b="1" dirty="0">
                <a:solidFill>
                  <a:srgbClr val="000000"/>
                </a:solidFill>
              </a:rPr>
              <a:t>supervisiona lo svolgimento adeguato e uniforme delle procedure di AQ di tutto l’Ateneo</a:t>
            </a:r>
            <a:r>
              <a:rPr lang="it-IT" sz="1800" dirty="0">
                <a:solidFill>
                  <a:srgbClr val="000000"/>
                </a:solidFill>
              </a:rPr>
              <a:t>, sulla base degli indirizzi degli Organi di Governo, nelle seguenti aree:</a:t>
            </a:r>
          </a:p>
          <a:p>
            <a:pPr lvl="1"/>
            <a:r>
              <a:rPr lang="it-IT" sz="1800" dirty="0">
                <a:solidFill>
                  <a:srgbClr val="000000"/>
                </a:solidFill>
              </a:rPr>
              <a:t>AQ Didattica</a:t>
            </a:r>
          </a:p>
          <a:p>
            <a:pPr lvl="1"/>
            <a:r>
              <a:rPr lang="it-IT" sz="1800" dirty="0">
                <a:solidFill>
                  <a:srgbClr val="000000"/>
                </a:solidFill>
              </a:rPr>
              <a:t>AQ Ricerca</a:t>
            </a:r>
          </a:p>
          <a:p>
            <a:r>
              <a:rPr lang="it-IT" sz="1800" dirty="0">
                <a:solidFill>
                  <a:srgbClr val="000000"/>
                </a:solidFill>
              </a:rPr>
              <a:t>Mentre il PQA attua le azioni di controllo e verifica (monitoraggio) dell’AQ, il </a:t>
            </a:r>
            <a:r>
              <a:rPr lang="it-IT" sz="1800" dirty="0" err="1">
                <a:solidFill>
                  <a:srgbClr val="000000"/>
                </a:solidFill>
              </a:rPr>
              <a:t>NdV</a:t>
            </a:r>
            <a:r>
              <a:rPr lang="it-IT" sz="1800" dirty="0">
                <a:solidFill>
                  <a:srgbClr val="000000"/>
                </a:solidFill>
              </a:rPr>
              <a:t> ne definisce la metodologia generale e valuta l’AQ complessiva dell’Ateneo. </a:t>
            </a:r>
          </a:p>
          <a:p>
            <a:r>
              <a:rPr lang="it-IT" sz="1800" dirty="0">
                <a:solidFill>
                  <a:srgbClr val="000000"/>
                </a:solidFill>
              </a:rPr>
              <a:t>Secondo lo Statuto il PQA è composto da un docente per ciascuno dei sette Dipartimenti di Ateneo; tale docente rappresenta quindi l’interfaccia diretta tra il Dipartimento e i </a:t>
            </a:r>
            <a:r>
              <a:rPr lang="it-IT" sz="1800" dirty="0" err="1">
                <a:solidFill>
                  <a:srgbClr val="000000"/>
                </a:solidFill>
              </a:rPr>
              <a:t>CdS</a:t>
            </a:r>
            <a:r>
              <a:rPr lang="it-IT" sz="1800" dirty="0">
                <a:solidFill>
                  <a:srgbClr val="000000"/>
                </a:solidFill>
              </a:rPr>
              <a:t> incardinati nel Dipartimento, e il PQA. </a:t>
            </a:r>
          </a:p>
          <a:p>
            <a:r>
              <a:rPr lang="it-IT" sz="1800" dirty="0">
                <a:solidFill>
                  <a:srgbClr val="000000"/>
                </a:solidFill>
              </a:rPr>
              <a:t>In assenza di un Responsabile della Qualità di Dipartimento, il membro del Presidio ricopre ad interim tale ruolo.</a:t>
            </a:r>
          </a:p>
          <a:p>
            <a:endParaRPr lang="it-IT" sz="1800" dirty="0">
              <a:solidFill>
                <a:srgbClr val="000000"/>
              </a:solidFill>
            </a:endParaRPr>
          </a:p>
        </p:txBody>
      </p:sp>
      <p:sp>
        <p:nvSpPr>
          <p:cNvPr id="10" name="Titolo 1">
            <a:extLst>
              <a:ext uri="{FF2B5EF4-FFF2-40B4-BE49-F238E27FC236}">
                <a16:creationId xmlns:a16="http://schemas.microsoft.com/office/drawing/2014/main" id="{E6F4643C-E89C-AE41-A2C9-664CABE0D4B5}"/>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algn="ctr"/>
            <a:r>
              <a:rPr lang="it-IT" sz="4000" dirty="0">
                <a:solidFill>
                  <a:srgbClr val="FFFFFF"/>
                </a:solidFill>
                <a:latin typeface="+mn-lt"/>
                <a:ea typeface="+mn-ea"/>
                <a:cs typeface="+mn-cs"/>
              </a:rPr>
              <a:t>Gli Attori – Il Presidio di Qualità</a:t>
            </a:r>
          </a:p>
        </p:txBody>
      </p:sp>
    </p:spTree>
    <p:extLst>
      <p:ext uri="{BB962C8B-B14F-4D97-AF65-F5344CB8AC3E}">
        <p14:creationId xmlns:p14="http://schemas.microsoft.com/office/powerpoint/2010/main" val="880326523"/>
      </p:ext>
    </p:extLst>
  </p:cSld>
  <p:clrMapOvr>
    <a:masterClrMapping/>
  </p:clrMapOvr>
  <mc:AlternateContent xmlns:mc="http://schemas.openxmlformats.org/markup-compatibility/2006" xmlns:p14="http://schemas.microsoft.com/office/powerpoint/2010/main">
    <mc:Choice Requires="p14">
      <p:transition spd="slow" p14:dur="2000" advTm="96419"/>
    </mc:Choice>
    <mc:Fallback xmlns="">
      <p:transition spd="slow" advTm="9641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contenuto 1"/>
          <p:cNvSpPr>
            <a:spLocks noGrp="1"/>
          </p:cNvSpPr>
          <p:nvPr>
            <p:ph idx="1"/>
          </p:nvPr>
        </p:nvSpPr>
        <p:spPr>
          <a:xfrm>
            <a:off x="1179226" y="2642176"/>
            <a:ext cx="9833548" cy="4063424"/>
          </a:xfrm>
        </p:spPr>
        <p:txBody>
          <a:bodyPr>
            <a:noAutofit/>
          </a:bodyPr>
          <a:lstStyle/>
          <a:p>
            <a:pPr marL="0" indent="0">
              <a:buNone/>
            </a:pPr>
            <a:r>
              <a:rPr lang="it-IT" sz="1800" dirty="0">
                <a:solidFill>
                  <a:srgbClr val="000000"/>
                </a:solidFill>
              </a:rPr>
              <a:t>Il Presidio della Qualità di Ateneo ha la responsabilità di:</a:t>
            </a:r>
          </a:p>
          <a:p>
            <a:pPr lvl="1"/>
            <a:r>
              <a:rPr lang="it-IT" sz="1400" dirty="0">
                <a:solidFill>
                  <a:srgbClr val="000000"/>
                </a:solidFill>
              </a:rPr>
              <a:t>promuovere la cultura della valutazione e sovrintendere alle procedure di assicurazione della qualità;</a:t>
            </a:r>
          </a:p>
          <a:p>
            <a:pPr lvl="1"/>
            <a:r>
              <a:rPr lang="it-IT" sz="1400" b="1" dirty="0">
                <a:solidFill>
                  <a:srgbClr val="000000"/>
                </a:solidFill>
              </a:rPr>
              <a:t>organizzare i processi </a:t>
            </a:r>
            <a:r>
              <a:rPr lang="it-IT" sz="1400" dirty="0">
                <a:solidFill>
                  <a:srgbClr val="000000"/>
                </a:solidFill>
              </a:rPr>
              <a:t>per il monitoraggio e il miglioramento della didattica;</a:t>
            </a:r>
          </a:p>
          <a:p>
            <a:pPr lvl="1"/>
            <a:r>
              <a:rPr lang="it-IT" sz="1400" b="1" dirty="0">
                <a:solidFill>
                  <a:srgbClr val="000000"/>
                </a:solidFill>
              </a:rPr>
              <a:t>informare e fornire supporto ai coordinatori dei corsi di studio</a:t>
            </a:r>
            <a:r>
              <a:rPr lang="it-IT" sz="1400" dirty="0">
                <a:solidFill>
                  <a:srgbClr val="000000"/>
                </a:solidFill>
              </a:rPr>
              <a:t>;</a:t>
            </a:r>
          </a:p>
          <a:p>
            <a:pPr lvl="1"/>
            <a:r>
              <a:rPr lang="it-IT" sz="1400" dirty="0">
                <a:solidFill>
                  <a:srgbClr val="000000"/>
                </a:solidFill>
              </a:rPr>
              <a:t>esprimere pareri e proposte per l’incremento delle performance di Ateneo relativamente alla didattica, alla ricerca e alle attività di terza missione;</a:t>
            </a:r>
          </a:p>
          <a:p>
            <a:pPr lvl="1"/>
            <a:r>
              <a:rPr lang="it-IT" sz="1400" dirty="0">
                <a:solidFill>
                  <a:srgbClr val="000000"/>
                </a:solidFill>
              </a:rPr>
              <a:t>proporre l’attivazione di iniziative di sperimentazione didattica e progetti di ricerca per la valutazione e il sostegno alla docenza e monitorarne lo svolgimento;</a:t>
            </a:r>
          </a:p>
          <a:p>
            <a:pPr lvl="1"/>
            <a:r>
              <a:rPr lang="it-IT" sz="1400" b="1" dirty="0">
                <a:solidFill>
                  <a:srgbClr val="000000"/>
                </a:solidFill>
              </a:rPr>
              <a:t>coordinare e supervisionare la compilazione della documentazione </a:t>
            </a:r>
            <a:r>
              <a:rPr lang="it-IT" sz="1400" dirty="0">
                <a:solidFill>
                  <a:srgbClr val="000000"/>
                </a:solidFill>
              </a:rPr>
              <a:t>prevista dalla vigente normativa e dall’Ateneo per le procedure di assicurazione della qualità;</a:t>
            </a:r>
          </a:p>
          <a:p>
            <a:pPr lvl="1"/>
            <a:r>
              <a:rPr lang="it-IT" sz="1400" b="1" dirty="0">
                <a:solidFill>
                  <a:srgbClr val="000000"/>
                </a:solidFill>
              </a:rPr>
              <a:t>sovrintendere il flusso informativo </a:t>
            </a:r>
            <a:r>
              <a:rPr lang="it-IT" sz="1400" dirty="0">
                <a:solidFill>
                  <a:srgbClr val="000000"/>
                </a:solidFill>
              </a:rPr>
              <a:t>nei confronti del Nucleo di Valutazione e dell’ANVUR e proporre modifiche che migliorino la qualità di tale flusso;</a:t>
            </a:r>
          </a:p>
          <a:p>
            <a:pPr lvl="1"/>
            <a:r>
              <a:rPr lang="it-IT" sz="1400" dirty="0">
                <a:solidFill>
                  <a:srgbClr val="000000"/>
                </a:solidFill>
              </a:rPr>
              <a:t>monitorare gli indicatori definiti dalla vigente normativa e quelli previsti dagli strumenti di programmazione dell’Ateneo e curarne la diffusione degli esiti;</a:t>
            </a:r>
          </a:p>
          <a:p>
            <a:pPr lvl="1"/>
            <a:r>
              <a:rPr lang="it-IT" sz="1400" dirty="0">
                <a:solidFill>
                  <a:srgbClr val="000000"/>
                </a:solidFill>
              </a:rPr>
              <a:t>monitorare la realizzazione del processo di </a:t>
            </a:r>
            <a:r>
              <a:rPr lang="it-IT" sz="1400" dirty="0" err="1">
                <a:solidFill>
                  <a:srgbClr val="000000"/>
                </a:solidFill>
              </a:rPr>
              <a:t>follow</a:t>
            </a:r>
            <a:r>
              <a:rPr lang="it-IT" sz="1400" dirty="0">
                <a:solidFill>
                  <a:srgbClr val="000000"/>
                </a:solidFill>
              </a:rPr>
              <a:t>–up a seguito delle visite esterne di accreditamento delle strutture;</a:t>
            </a:r>
          </a:p>
          <a:p>
            <a:pPr lvl="1"/>
            <a:r>
              <a:rPr lang="it-IT" sz="1400" dirty="0">
                <a:solidFill>
                  <a:srgbClr val="000000"/>
                </a:solidFill>
              </a:rPr>
              <a:t>redigere un prospetto di sintesi sul soddisfacimento dei requisiti di Sede in preparazione della visita di Accreditamento periodico.</a:t>
            </a:r>
          </a:p>
        </p:txBody>
      </p:sp>
      <p:sp>
        <p:nvSpPr>
          <p:cNvPr id="10" name="Titolo 1">
            <a:extLst>
              <a:ext uri="{FF2B5EF4-FFF2-40B4-BE49-F238E27FC236}">
                <a16:creationId xmlns:a16="http://schemas.microsoft.com/office/drawing/2014/main" id="{9D72F7DC-63B0-1640-88F2-6103802B2517}"/>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algn="ctr"/>
            <a:r>
              <a:rPr lang="it-IT" sz="4000" dirty="0">
                <a:solidFill>
                  <a:srgbClr val="FFFFFF"/>
                </a:solidFill>
                <a:latin typeface="+mn-lt"/>
                <a:ea typeface="+mn-ea"/>
                <a:cs typeface="+mn-cs"/>
              </a:rPr>
              <a:t>Gli Attori – Il Presidio di Qualità</a:t>
            </a:r>
          </a:p>
        </p:txBody>
      </p:sp>
    </p:spTree>
    <p:extLst>
      <p:ext uri="{BB962C8B-B14F-4D97-AF65-F5344CB8AC3E}">
        <p14:creationId xmlns:p14="http://schemas.microsoft.com/office/powerpoint/2010/main" val="1918727274"/>
      </p:ext>
    </p:extLst>
  </p:cSld>
  <p:clrMapOvr>
    <a:masterClrMapping/>
  </p:clrMapOvr>
  <mc:AlternateContent xmlns:mc="http://schemas.openxmlformats.org/markup-compatibility/2006" xmlns:p14="http://schemas.microsoft.com/office/powerpoint/2010/main">
    <mc:Choice Requires="p14">
      <p:transition spd="slow" p14:dur="2000" advTm="142255"/>
    </mc:Choice>
    <mc:Fallback xmlns="">
      <p:transition spd="slow" advTm="142255"/>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contenuto 1"/>
          <p:cNvSpPr>
            <a:spLocks noGrp="1"/>
          </p:cNvSpPr>
          <p:nvPr>
            <p:ph idx="1"/>
          </p:nvPr>
        </p:nvSpPr>
        <p:spPr>
          <a:xfrm>
            <a:off x="1179074" y="2764672"/>
            <a:ext cx="9833548" cy="3911024"/>
          </a:xfrm>
        </p:spPr>
        <p:txBody>
          <a:bodyPr>
            <a:noAutofit/>
          </a:bodyPr>
          <a:lstStyle/>
          <a:p>
            <a:r>
              <a:rPr lang="it-IT" sz="1400" dirty="0">
                <a:solidFill>
                  <a:srgbClr val="000000"/>
                </a:solidFill>
              </a:rPr>
              <a:t>L’attuale Presidio di Qualità è stato nominato con D.R. 916 del 22.11.2016 e risulta composto da un docente per ciascuno dei sette Dipartimenti dell’Ateneo, dal dott. Aiello, dirigente della Ripartizione Ricerca, Valutazione, Internazionalizzazione e Programmazione dei Servizi Informatici e Informativi e dalla dott.ssa Natale, responsabile dell’Ufficio Affari Generali. </a:t>
            </a:r>
          </a:p>
          <a:p>
            <a:r>
              <a:rPr lang="it-IT" sz="1400" dirty="0">
                <a:solidFill>
                  <a:srgbClr val="000000"/>
                </a:solidFill>
              </a:rPr>
              <a:t>La composizione è pertanto la seguente:</a:t>
            </a:r>
          </a:p>
          <a:p>
            <a:pPr lvl="1"/>
            <a:r>
              <a:rPr lang="it-IT" sz="1400" dirty="0">
                <a:solidFill>
                  <a:srgbClr val="000000"/>
                </a:solidFill>
              </a:rPr>
              <a:t>Prof. Marco Ariola (Presidente)</a:t>
            </a:r>
          </a:p>
          <a:p>
            <a:pPr lvl="1"/>
            <a:r>
              <a:rPr lang="it-IT" sz="1400" dirty="0">
                <a:solidFill>
                  <a:srgbClr val="000000"/>
                </a:solidFill>
              </a:rPr>
              <a:t>Prof. Giuseppe Freni</a:t>
            </a:r>
          </a:p>
          <a:p>
            <a:pPr lvl="1"/>
            <a:r>
              <a:rPr lang="it-IT" sz="1400" dirty="0">
                <a:solidFill>
                  <a:srgbClr val="000000"/>
                </a:solidFill>
              </a:rPr>
              <a:t>Prof. Salvatore </a:t>
            </a:r>
            <a:r>
              <a:rPr lang="it-IT" sz="1400" dirty="0" err="1">
                <a:solidFill>
                  <a:srgbClr val="000000"/>
                </a:solidFill>
              </a:rPr>
              <a:t>Gaglione</a:t>
            </a:r>
            <a:endParaRPr lang="it-IT" sz="1400" dirty="0">
              <a:solidFill>
                <a:srgbClr val="000000"/>
              </a:solidFill>
            </a:endParaRPr>
          </a:p>
          <a:p>
            <a:pPr lvl="1"/>
            <a:r>
              <a:rPr lang="it-IT" sz="1400" dirty="0">
                <a:solidFill>
                  <a:srgbClr val="000000"/>
                </a:solidFill>
              </a:rPr>
              <a:t>Prof.ssa Stefania </a:t>
            </a:r>
            <a:r>
              <a:rPr lang="it-IT" sz="1400" dirty="0" err="1">
                <a:solidFill>
                  <a:srgbClr val="000000"/>
                </a:solidFill>
              </a:rPr>
              <a:t>Orrù</a:t>
            </a:r>
            <a:endParaRPr lang="it-IT" sz="1400" dirty="0">
              <a:solidFill>
                <a:srgbClr val="000000"/>
              </a:solidFill>
            </a:endParaRPr>
          </a:p>
          <a:p>
            <a:pPr lvl="1"/>
            <a:r>
              <a:rPr lang="it-IT" sz="1400" dirty="0">
                <a:solidFill>
                  <a:srgbClr val="000000"/>
                </a:solidFill>
              </a:rPr>
              <a:t>Prof.ssa Francesca Salerno</a:t>
            </a:r>
          </a:p>
          <a:p>
            <a:pPr lvl="1"/>
            <a:r>
              <a:rPr lang="it-IT" sz="1400" dirty="0">
                <a:solidFill>
                  <a:srgbClr val="000000"/>
                </a:solidFill>
              </a:rPr>
              <a:t>Prof.ssa Debora Scarpato</a:t>
            </a:r>
          </a:p>
          <a:p>
            <a:pPr lvl="1"/>
            <a:r>
              <a:rPr lang="it-IT" sz="1400" dirty="0">
                <a:solidFill>
                  <a:srgbClr val="000000"/>
                </a:solidFill>
              </a:rPr>
              <a:t>Prof. Michele </a:t>
            </a:r>
            <a:r>
              <a:rPr lang="it-IT" sz="1400" dirty="0" err="1">
                <a:solidFill>
                  <a:srgbClr val="000000"/>
                </a:solidFill>
              </a:rPr>
              <a:t>Simoni</a:t>
            </a:r>
            <a:endParaRPr lang="it-IT" sz="1400" dirty="0">
              <a:solidFill>
                <a:srgbClr val="000000"/>
              </a:solidFill>
            </a:endParaRPr>
          </a:p>
          <a:p>
            <a:pPr lvl="1"/>
            <a:r>
              <a:rPr lang="it-IT" sz="1400" dirty="0">
                <a:solidFill>
                  <a:srgbClr val="000000"/>
                </a:solidFill>
              </a:rPr>
              <a:t>Dott. Giuseppe Aiello</a:t>
            </a:r>
          </a:p>
          <a:p>
            <a:pPr lvl="1"/>
            <a:r>
              <a:rPr lang="it-IT" sz="1400" dirty="0">
                <a:solidFill>
                  <a:srgbClr val="000000"/>
                </a:solidFill>
              </a:rPr>
              <a:t>Dott.ssa Rosalba Natale</a:t>
            </a:r>
          </a:p>
          <a:p>
            <a:r>
              <a:rPr lang="it-IT" sz="1400" dirty="0">
                <a:solidFill>
                  <a:srgbClr val="000000"/>
                </a:solidFill>
              </a:rPr>
              <a:t>Il supporto amministrativo al Presidio viene fornito dalla dott.ssa Longo, capo dell’Ufficio di Supporto al PQA. Il Presidio ha un proprio Regolamento di Funzionamento, approvato dagli Organi di Governo dell’Ateneo nel luglio 2017, e emanato con D.R. 595/2017.</a:t>
            </a:r>
          </a:p>
          <a:p>
            <a:endParaRPr lang="it-IT" sz="1400" dirty="0">
              <a:solidFill>
                <a:srgbClr val="000000"/>
              </a:solidFill>
            </a:endParaRPr>
          </a:p>
        </p:txBody>
      </p:sp>
      <p:sp>
        <p:nvSpPr>
          <p:cNvPr id="10" name="Titolo 1">
            <a:extLst>
              <a:ext uri="{FF2B5EF4-FFF2-40B4-BE49-F238E27FC236}">
                <a16:creationId xmlns:a16="http://schemas.microsoft.com/office/drawing/2014/main" id="{6FC58776-701F-4240-BDCE-8E50BB31E65B}"/>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algn="ctr"/>
            <a:r>
              <a:rPr lang="it-IT" sz="4000" dirty="0">
                <a:solidFill>
                  <a:srgbClr val="FFFFFF"/>
                </a:solidFill>
                <a:latin typeface="+mn-lt"/>
                <a:ea typeface="+mn-ea"/>
                <a:cs typeface="+mn-cs"/>
              </a:rPr>
              <a:t>Gli Attori – Il Presidio di Qualità</a:t>
            </a:r>
          </a:p>
        </p:txBody>
      </p:sp>
    </p:spTree>
    <p:extLst>
      <p:ext uri="{BB962C8B-B14F-4D97-AF65-F5344CB8AC3E}">
        <p14:creationId xmlns:p14="http://schemas.microsoft.com/office/powerpoint/2010/main" val="102753956"/>
      </p:ext>
    </p:extLst>
  </p:cSld>
  <p:clrMapOvr>
    <a:masterClrMapping/>
  </p:clrMapOvr>
  <mc:AlternateContent xmlns:mc="http://schemas.openxmlformats.org/markup-compatibility/2006" xmlns:p14="http://schemas.microsoft.com/office/powerpoint/2010/main">
    <mc:Choice Requires="p14">
      <p:transition spd="slow" p14:dur="2000" advTm="50379"/>
    </mc:Choice>
    <mc:Fallback xmlns="">
      <p:transition spd="slow" advTm="5037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olo 1">
            <a:extLst>
              <a:ext uri="{FF2B5EF4-FFF2-40B4-BE49-F238E27FC236}">
                <a16:creationId xmlns:a16="http://schemas.microsoft.com/office/drawing/2014/main" id="{6FC58776-701F-4240-BDCE-8E50BB31E65B}"/>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La pianificazione/obiettivi e processi (PLAN)</a:t>
            </a:r>
            <a:br>
              <a:rPr lang="it-IT" sz="4000" dirty="0">
                <a:solidFill>
                  <a:sysClr val="window" lastClr="FFFFFF"/>
                </a:solidFill>
              </a:rPr>
            </a:br>
            <a:r>
              <a:rPr lang="it-IT" sz="2800" dirty="0">
                <a:solidFill>
                  <a:sysClr val="window" lastClr="FFFFFF"/>
                </a:solidFill>
              </a:rPr>
              <a:t>Livello centrale</a:t>
            </a:r>
          </a:p>
        </p:txBody>
      </p:sp>
      <p:graphicFrame>
        <p:nvGraphicFramePr>
          <p:cNvPr id="5" name="Segnaposto contenuto 4">
            <a:extLst>
              <a:ext uri="{FF2B5EF4-FFF2-40B4-BE49-F238E27FC236}">
                <a16:creationId xmlns:a16="http://schemas.microsoft.com/office/drawing/2014/main" id="{7F5B57AC-3212-3A4A-9447-08914D6E449C}"/>
              </a:ext>
            </a:extLst>
          </p:cNvPr>
          <p:cNvGraphicFramePr>
            <a:graphicFrameLocks noGrp="1"/>
          </p:cNvGraphicFramePr>
          <p:nvPr>
            <p:ph idx="1"/>
            <p:extLst>
              <p:ext uri="{D42A27DB-BD31-4B8C-83A1-F6EECF244321}">
                <p14:modId xmlns:p14="http://schemas.microsoft.com/office/powerpoint/2010/main" val="243281213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1676285"/>
      </p:ext>
    </p:extLst>
  </p:cSld>
  <p:clrMapOvr>
    <a:masterClrMapping/>
  </p:clrMapOvr>
  <mc:AlternateContent xmlns:mc="http://schemas.openxmlformats.org/markup-compatibility/2006" xmlns:p14="http://schemas.microsoft.com/office/powerpoint/2010/main">
    <mc:Choice Requires="p14">
      <p:transition spd="slow" p14:dur="2000" advTm="68471"/>
    </mc:Choice>
    <mc:Fallback xmlns="">
      <p:transition spd="slow" advTm="68471"/>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olo 1">
            <a:extLst>
              <a:ext uri="{FF2B5EF4-FFF2-40B4-BE49-F238E27FC236}">
                <a16:creationId xmlns:a16="http://schemas.microsoft.com/office/drawing/2014/main" id="{6FC58776-701F-4240-BDCE-8E50BB31E65B}"/>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La pianificazione/obiettivi e processi (PLAN)</a:t>
            </a:r>
            <a:br>
              <a:rPr lang="it-IT" sz="4000" dirty="0">
                <a:solidFill>
                  <a:sysClr val="window" lastClr="FFFFFF"/>
                </a:solidFill>
              </a:rPr>
            </a:br>
            <a:r>
              <a:rPr lang="it-IT" sz="2800" dirty="0">
                <a:solidFill>
                  <a:sysClr val="window" lastClr="FFFFFF"/>
                </a:solidFill>
              </a:rPr>
              <a:t>Livello periferico ricerca e terza missione</a:t>
            </a:r>
          </a:p>
        </p:txBody>
      </p:sp>
      <p:graphicFrame>
        <p:nvGraphicFramePr>
          <p:cNvPr id="4" name="Segnaposto contenuto 3">
            <a:extLst>
              <a:ext uri="{FF2B5EF4-FFF2-40B4-BE49-F238E27FC236}">
                <a16:creationId xmlns:a16="http://schemas.microsoft.com/office/drawing/2014/main" id="{52333D46-EDCD-DE46-8D98-6B21A7A7DC8C}"/>
              </a:ext>
            </a:extLst>
          </p:cNvPr>
          <p:cNvGraphicFramePr>
            <a:graphicFrameLocks noGrp="1"/>
          </p:cNvGraphicFramePr>
          <p:nvPr>
            <p:ph idx="1"/>
            <p:extLst>
              <p:ext uri="{D42A27DB-BD31-4B8C-83A1-F6EECF244321}">
                <p14:modId xmlns:p14="http://schemas.microsoft.com/office/powerpoint/2010/main" val="335153854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1328417"/>
      </p:ext>
    </p:extLst>
  </p:cSld>
  <p:clrMapOvr>
    <a:masterClrMapping/>
  </p:clrMapOvr>
  <mc:AlternateContent xmlns:mc="http://schemas.openxmlformats.org/markup-compatibility/2006" xmlns:p14="http://schemas.microsoft.com/office/powerpoint/2010/main">
    <mc:Choice Requires="p14">
      <p:transition spd="slow" p14:dur="2000" advTm="46889"/>
    </mc:Choice>
    <mc:Fallback xmlns="">
      <p:transition spd="slow" advTm="4688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algn="ctr"/>
            <a:r>
              <a:rPr lang="it-IT" sz="4000">
                <a:solidFill>
                  <a:srgbClr val="FFFFFF"/>
                </a:solidFill>
                <a:latin typeface="+mn-lt"/>
                <a:ea typeface="+mn-ea"/>
                <a:cs typeface="+mn-cs"/>
              </a:rPr>
              <a:t>Riferimenti normativi</a:t>
            </a:r>
          </a:p>
        </p:txBody>
      </p:sp>
      <p:sp>
        <p:nvSpPr>
          <p:cNvPr id="33" name="Segnaposto contenuto 2"/>
          <p:cNvSpPr>
            <a:spLocks noGrp="1"/>
          </p:cNvSpPr>
          <p:nvPr>
            <p:ph idx="1"/>
          </p:nvPr>
        </p:nvSpPr>
        <p:spPr>
          <a:xfrm>
            <a:off x="1179226" y="2580640"/>
            <a:ext cx="9833548" cy="3851564"/>
          </a:xfrm>
        </p:spPr>
        <p:txBody>
          <a:bodyPr>
            <a:normAutofit/>
          </a:bodyPr>
          <a:lstStyle/>
          <a:p>
            <a:pPr lvl="0"/>
            <a:r>
              <a:rPr lang="it-IT" sz="2000" dirty="0">
                <a:solidFill>
                  <a:srgbClr val="000000"/>
                </a:solidFill>
              </a:rPr>
              <a:t>La </a:t>
            </a:r>
            <a:r>
              <a:rPr lang="it-IT" sz="2000" b="1" dirty="0">
                <a:solidFill>
                  <a:srgbClr val="000000"/>
                </a:solidFill>
              </a:rPr>
              <a:t>Legge 240/2010 </a:t>
            </a:r>
            <a:r>
              <a:rPr lang="it-IT" sz="2000" dirty="0">
                <a:solidFill>
                  <a:srgbClr val="000000"/>
                </a:solidFill>
              </a:rPr>
              <a:t>e il </a:t>
            </a:r>
            <a:r>
              <a:rPr lang="it-IT" sz="2000" b="1" dirty="0">
                <a:solidFill>
                  <a:srgbClr val="000000"/>
                </a:solidFill>
              </a:rPr>
              <a:t>DPR n.76/2010 </a:t>
            </a:r>
            <a:r>
              <a:rPr lang="it-IT" sz="2000" dirty="0">
                <a:solidFill>
                  <a:srgbClr val="000000"/>
                </a:solidFill>
              </a:rPr>
              <a:t>hanno introdotto un sistema di accreditamento iniziale e periodico delle sedi e dei corsi di studio universitari e un sistema di valutazione e di assicurazione della qualità, dell’efficacia e dell’efficienza delle attività didattiche e di ricerca degli Atenei.</a:t>
            </a:r>
          </a:p>
          <a:p>
            <a:pPr lvl="0"/>
            <a:endParaRPr lang="it-IT" sz="2000" dirty="0">
              <a:solidFill>
                <a:srgbClr val="000000"/>
              </a:solidFill>
            </a:endParaRPr>
          </a:p>
          <a:p>
            <a:pPr lvl="0"/>
            <a:r>
              <a:rPr lang="it-IT" sz="2000" dirty="0">
                <a:solidFill>
                  <a:srgbClr val="000000"/>
                </a:solidFill>
              </a:rPr>
              <a:t>All’ANVUR (Agenzia Nazionale di Valutazione del sistema Universitario e della Ricerca) è stato attribuito il compito di definire procedure, criteri e indicatori per l’accreditamento che vengono recepiti e adottati dal MIUR per decreto.</a:t>
            </a:r>
          </a:p>
          <a:p>
            <a:endParaRPr lang="it-IT" sz="2000" dirty="0">
              <a:solidFill>
                <a:srgbClr val="000000"/>
              </a:solidFill>
            </a:endParaRPr>
          </a:p>
        </p:txBody>
      </p:sp>
    </p:spTree>
    <p:extLst>
      <p:ext uri="{BB962C8B-B14F-4D97-AF65-F5344CB8AC3E}">
        <p14:creationId xmlns:p14="http://schemas.microsoft.com/office/powerpoint/2010/main" val="3006102177"/>
      </p:ext>
    </p:extLst>
  </p:cSld>
  <p:clrMapOvr>
    <a:masterClrMapping/>
  </p:clrMapOvr>
  <mc:AlternateContent xmlns:mc="http://schemas.openxmlformats.org/markup-compatibility/2006" xmlns:p14="http://schemas.microsoft.com/office/powerpoint/2010/main">
    <mc:Choice Requires="p14">
      <p:transition spd="slow" p14:dur="2000" advTm="124255"/>
    </mc:Choice>
    <mc:Fallback xmlns="">
      <p:transition spd="slow" advTm="124255"/>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olo 1">
            <a:extLst>
              <a:ext uri="{FF2B5EF4-FFF2-40B4-BE49-F238E27FC236}">
                <a16:creationId xmlns:a16="http://schemas.microsoft.com/office/drawing/2014/main" id="{6FC58776-701F-4240-BDCE-8E50BB31E65B}"/>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La pianificazione/obiettivi e processi (PLAN)</a:t>
            </a:r>
            <a:br>
              <a:rPr lang="it-IT" sz="4000" dirty="0">
                <a:solidFill>
                  <a:sysClr val="window" lastClr="FFFFFF"/>
                </a:solidFill>
              </a:rPr>
            </a:br>
            <a:r>
              <a:rPr lang="it-IT" sz="2800" dirty="0">
                <a:solidFill>
                  <a:sysClr val="window" lastClr="FFFFFF"/>
                </a:solidFill>
              </a:rPr>
              <a:t>Livello periferico didattica</a:t>
            </a:r>
          </a:p>
        </p:txBody>
      </p:sp>
      <p:graphicFrame>
        <p:nvGraphicFramePr>
          <p:cNvPr id="4" name="Segnaposto contenuto 3">
            <a:extLst>
              <a:ext uri="{FF2B5EF4-FFF2-40B4-BE49-F238E27FC236}">
                <a16:creationId xmlns:a16="http://schemas.microsoft.com/office/drawing/2014/main" id="{52333D46-EDCD-DE46-8D98-6B21A7A7DC8C}"/>
              </a:ext>
            </a:extLst>
          </p:cNvPr>
          <p:cNvGraphicFramePr>
            <a:graphicFrameLocks noGrp="1"/>
          </p:cNvGraphicFramePr>
          <p:nvPr>
            <p:ph idx="1"/>
            <p:extLst>
              <p:ext uri="{D42A27DB-BD31-4B8C-83A1-F6EECF244321}">
                <p14:modId xmlns:p14="http://schemas.microsoft.com/office/powerpoint/2010/main" val="40509335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52109476"/>
      </p:ext>
    </p:extLst>
  </p:cSld>
  <p:clrMapOvr>
    <a:masterClrMapping/>
  </p:clrMapOvr>
  <mc:AlternateContent xmlns:mc="http://schemas.openxmlformats.org/markup-compatibility/2006" xmlns:p14="http://schemas.microsoft.com/office/powerpoint/2010/main">
    <mc:Choice Requires="p14">
      <p:transition spd="slow" p14:dur="2000" advTm="44283"/>
    </mc:Choice>
    <mc:Fallback xmlns="">
      <p:transition spd="slow" advTm="44283"/>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olo 1">
            <a:extLst>
              <a:ext uri="{FF2B5EF4-FFF2-40B4-BE49-F238E27FC236}">
                <a16:creationId xmlns:a16="http://schemas.microsoft.com/office/drawing/2014/main" id="{6FC58776-701F-4240-BDCE-8E50BB31E65B}"/>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La pianificazione/obiettivi e processi (PLAN)</a:t>
            </a:r>
            <a:endParaRPr lang="it-IT" sz="2800" dirty="0">
              <a:solidFill>
                <a:sysClr val="window" lastClr="FFFFFF"/>
              </a:solidFill>
            </a:endParaRPr>
          </a:p>
        </p:txBody>
      </p:sp>
      <p:graphicFrame>
        <p:nvGraphicFramePr>
          <p:cNvPr id="3" name="Tabella 2">
            <a:extLst>
              <a:ext uri="{FF2B5EF4-FFF2-40B4-BE49-F238E27FC236}">
                <a16:creationId xmlns:a16="http://schemas.microsoft.com/office/drawing/2014/main" id="{19A30B15-9310-FA42-85A0-B4782DE16B09}"/>
              </a:ext>
            </a:extLst>
          </p:cNvPr>
          <p:cNvGraphicFramePr>
            <a:graphicFrameLocks noGrp="1"/>
          </p:cNvGraphicFramePr>
          <p:nvPr/>
        </p:nvGraphicFramePr>
        <p:xfrm>
          <a:off x="569687" y="2753936"/>
          <a:ext cx="11052322" cy="3467734"/>
        </p:xfrm>
        <a:graphic>
          <a:graphicData uri="http://schemas.openxmlformats.org/drawingml/2006/table">
            <a:tbl>
              <a:tblPr firstRow="1" firstCol="1" bandRow="1">
                <a:tableStyleId>{5C22544A-7EE6-4342-B048-85BDC9FD1C3A}</a:tableStyleId>
              </a:tblPr>
              <a:tblGrid>
                <a:gridCol w="2113984">
                  <a:extLst>
                    <a:ext uri="{9D8B030D-6E8A-4147-A177-3AD203B41FA5}">
                      <a16:colId xmlns:a16="http://schemas.microsoft.com/office/drawing/2014/main" val="3860681865"/>
                    </a:ext>
                  </a:extLst>
                </a:gridCol>
                <a:gridCol w="2253062">
                  <a:extLst>
                    <a:ext uri="{9D8B030D-6E8A-4147-A177-3AD203B41FA5}">
                      <a16:colId xmlns:a16="http://schemas.microsoft.com/office/drawing/2014/main" val="2619695867"/>
                    </a:ext>
                  </a:extLst>
                </a:gridCol>
                <a:gridCol w="2417571">
                  <a:extLst>
                    <a:ext uri="{9D8B030D-6E8A-4147-A177-3AD203B41FA5}">
                      <a16:colId xmlns:a16="http://schemas.microsoft.com/office/drawing/2014/main" val="1950213538"/>
                    </a:ext>
                  </a:extLst>
                </a:gridCol>
                <a:gridCol w="1832649">
                  <a:extLst>
                    <a:ext uri="{9D8B030D-6E8A-4147-A177-3AD203B41FA5}">
                      <a16:colId xmlns:a16="http://schemas.microsoft.com/office/drawing/2014/main" val="4061762526"/>
                    </a:ext>
                  </a:extLst>
                </a:gridCol>
                <a:gridCol w="2435056">
                  <a:extLst>
                    <a:ext uri="{9D8B030D-6E8A-4147-A177-3AD203B41FA5}">
                      <a16:colId xmlns:a16="http://schemas.microsoft.com/office/drawing/2014/main" val="3319954961"/>
                    </a:ext>
                  </a:extLst>
                </a:gridCol>
              </a:tblGrid>
              <a:tr h="281637">
                <a:tc gridSpan="5">
                  <a:txBody>
                    <a:bodyPr/>
                    <a:lstStyle/>
                    <a:p>
                      <a:pPr algn="ctr">
                        <a:lnSpc>
                          <a:spcPct val="115000"/>
                        </a:lnSpc>
                        <a:spcAft>
                          <a:spcPts val="0"/>
                        </a:spcAft>
                      </a:pPr>
                      <a:r>
                        <a:rPr lang="it-IT" sz="1400" dirty="0">
                          <a:effectLst/>
                        </a:rPr>
                        <a:t>Processi di Ateneo – fase di Plan</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749155895"/>
                  </a:ext>
                </a:extLst>
              </a:tr>
              <a:tr h="281637">
                <a:tc>
                  <a:txBody>
                    <a:bodyPr/>
                    <a:lstStyle/>
                    <a:p>
                      <a:pPr algn="ctr">
                        <a:lnSpc>
                          <a:spcPct val="115000"/>
                        </a:lnSpc>
                        <a:spcAft>
                          <a:spcPts val="0"/>
                        </a:spcAft>
                      </a:pPr>
                      <a:r>
                        <a:rPr lang="it-IT" sz="1400" dirty="0">
                          <a:effectLst/>
                        </a:rPr>
                        <a:t>Processo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1400" dirty="0">
                          <a:effectLst/>
                        </a:rPr>
                        <a:t>Attore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1400">
                          <a:effectLst/>
                        </a:rPr>
                        <a:t>Compito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1400">
                          <a:effectLst/>
                        </a:rPr>
                        <a:t>Attore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1400">
                          <a:effectLst/>
                        </a:rPr>
                        <a:t>Compito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1262984"/>
                  </a:ext>
                </a:extLst>
              </a:tr>
              <a:tr h="580892">
                <a:tc>
                  <a:txBody>
                    <a:bodyPr/>
                    <a:lstStyle/>
                    <a:p>
                      <a:pPr>
                        <a:lnSpc>
                          <a:spcPct val="115000"/>
                        </a:lnSpc>
                        <a:spcAft>
                          <a:spcPts val="0"/>
                        </a:spcAft>
                      </a:pPr>
                      <a:r>
                        <a:rPr lang="it-IT" sz="1400" dirty="0">
                          <a:effectLst/>
                        </a:rPr>
                        <a:t>Didattica livello centrale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dirty="0">
                          <a:effectLst/>
                        </a:rPr>
                        <a:t>Rettore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a:effectLst/>
                        </a:rPr>
                        <a:t>Predisposizione proposta PSA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a:effectLst/>
                        </a:rPr>
                        <a:t>OO.GG</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a:effectLst/>
                        </a:rPr>
                        <a:t>Definizione e approvazione PSA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0356194"/>
                  </a:ext>
                </a:extLst>
              </a:tr>
              <a:tr h="580892">
                <a:tc>
                  <a:txBody>
                    <a:bodyPr/>
                    <a:lstStyle/>
                    <a:p>
                      <a:pPr>
                        <a:lnSpc>
                          <a:spcPct val="115000"/>
                        </a:lnSpc>
                        <a:spcAft>
                          <a:spcPts val="0"/>
                        </a:spcAft>
                      </a:pPr>
                      <a:r>
                        <a:rPr lang="it-IT" sz="1400" dirty="0">
                          <a:effectLst/>
                        </a:rPr>
                        <a:t>Didattica livello periferico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dirty="0">
                          <a:effectLst/>
                        </a:rPr>
                        <a:t>Coordinatore del </a:t>
                      </a:r>
                      <a:r>
                        <a:rPr lang="it-IT" sz="1400" dirty="0" err="1">
                          <a:effectLst/>
                        </a:rPr>
                        <a:t>CdS</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dirty="0">
                          <a:effectLst/>
                        </a:rPr>
                        <a:t>Redazione scheda SUA-</a:t>
                      </a:r>
                      <a:r>
                        <a:rPr lang="it-IT" sz="1400" dirty="0" err="1">
                          <a:effectLst/>
                        </a:rPr>
                        <a:t>CdS</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dirty="0" err="1">
                          <a:effectLst/>
                        </a:rPr>
                        <a:t>CdS</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dirty="0">
                          <a:effectLst/>
                        </a:rPr>
                        <a:t>Definizione e approvazione scheda SUA-</a:t>
                      </a:r>
                      <a:r>
                        <a:rPr lang="it-IT" sz="1400" dirty="0" err="1">
                          <a:effectLst/>
                        </a:rPr>
                        <a:t>CdS</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9315897"/>
                  </a:ext>
                </a:extLst>
              </a:tr>
              <a:tr h="580892">
                <a:tc>
                  <a:txBody>
                    <a:bodyPr/>
                    <a:lstStyle/>
                    <a:p>
                      <a:pPr>
                        <a:lnSpc>
                          <a:spcPct val="115000"/>
                        </a:lnSpc>
                        <a:spcAft>
                          <a:spcPts val="0"/>
                        </a:spcAft>
                      </a:pPr>
                      <a:r>
                        <a:rPr lang="it-IT" sz="1400">
                          <a:effectLst/>
                        </a:rPr>
                        <a:t>Ricerca livello centrale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dirty="0">
                          <a:effectLst/>
                        </a:rPr>
                        <a:t>Rettore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a:effectLst/>
                        </a:rPr>
                        <a:t>Predisposizione proposta PSA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a:effectLst/>
                        </a:rPr>
                        <a:t>OO.GG</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dirty="0">
                          <a:effectLst/>
                        </a:rPr>
                        <a:t>Definizione e approvazione PSA</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0586629"/>
                  </a:ext>
                </a:extLst>
              </a:tr>
              <a:tr h="580892">
                <a:tc>
                  <a:txBody>
                    <a:bodyPr/>
                    <a:lstStyle/>
                    <a:p>
                      <a:pPr>
                        <a:lnSpc>
                          <a:spcPct val="115000"/>
                        </a:lnSpc>
                        <a:spcAft>
                          <a:spcPts val="0"/>
                        </a:spcAft>
                      </a:pPr>
                      <a:r>
                        <a:rPr lang="it-IT" sz="1400">
                          <a:effectLst/>
                        </a:rPr>
                        <a:t>Ricerca e terza missione livello periferico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dirty="0">
                          <a:effectLst/>
                        </a:rPr>
                        <a:t>Direttore del Dipartimento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a:effectLst/>
                        </a:rPr>
                        <a:t>Redazione scheda SUA-RD</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a:effectLst/>
                        </a:rPr>
                        <a:t>CdD</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dirty="0">
                          <a:effectLst/>
                        </a:rPr>
                        <a:t>Definizione e approvazione scheda SUA-RD</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5082715"/>
                  </a:ext>
                </a:extLst>
              </a:tr>
              <a:tr h="580892">
                <a:tc>
                  <a:txBody>
                    <a:bodyPr/>
                    <a:lstStyle/>
                    <a:p>
                      <a:pPr>
                        <a:lnSpc>
                          <a:spcPct val="115000"/>
                        </a:lnSpc>
                        <a:spcAft>
                          <a:spcPts val="0"/>
                        </a:spcAft>
                      </a:pPr>
                      <a:r>
                        <a:rPr lang="it-IT" sz="1400">
                          <a:effectLst/>
                        </a:rPr>
                        <a:t>Terza missione livello centrale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dirty="0">
                          <a:effectLst/>
                        </a:rPr>
                        <a:t>Rettore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dirty="0">
                          <a:effectLst/>
                        </a:rPr>
                        <a:t>Predisposizione proposta PSA</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dirty="0">
                          <a:effectLst/>
                        </a:rPr>
                        <a:t>OO.GG.</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400" dirty="0">
                          <a:effectLst/>
                        </a:rPr>
                        <a:t>Definizione e approvazione PSA</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773430"/>
                  </a:ext>
                </a:extLst>
              </a:tr>
            </a:tbl>
          </a:graphicData>
        </a:graphic>
      </p:graphicFrame>
    </p:spTree>
    <p:extLst>
      <p:ext uri="{BB962C8B-B14F-4D97-AF65-F5344CB8AC3E}">
        <p14:creationId xmlns:p14="http://schemas.microsoft.com/office/powerpoint/2010/main" val="2032659523"/>
      </p:ext>
    </p:extLst>
  </p:cSld>
  <p:clrMapOvr>
    <a:masterClrMapping/>
  </p:clrMapOvr>
  <mc:AlternateContent xmlns:mc="http://schemas.openxmlformats.org/markup-compatibility/2006" xmlns:p14="http://schemas.microsoft.com/office/powerpoint/2010/main">
    <mc:Choice Requires="p14">
      <p:transition spd="slow" p14:dur="2000" advTm="184456"/>
    </mc:Choice>
    <mc:Fallback xmlns="">
      <p:transition spd="slow" advTm="184456"/>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contenuto 1"/>
          <p:cNvSpPr>
            <a:spLocks noGrp="1"/>
          </p:cNvSpPr>
          <p:nvPr>
            <p:ph idx="1"/>
          </p:nvPr>
        </p:nvSpPr>
        <p:spPr>
          <a:xfrm>
            <a:off x="1179226" y="3092970"/>
            <a:ext cx="9833548" cy="3632950"/>
          </a:xfrm>
        </p:spPr>
        <p:txBody>
          <a:bodyPr>
            <a:normAutofit/>
          </a:bodyPr>
          <a:lstStyle/>
          <a:p>
            <a:r>
              <a:rPr lang="it-IT" sz="2000">
                <a:solidFill>
                  <a:srgbClr val="000000"/>
                </a:solidFill>
              </a:rPr>
              <a:t>La scheda SUA-CdS (Scheda Unica Annuale Corso di Studi), compilata dal Coordinatore del CdS nel rispetto delle linee guida fornite annualmente dal Consiglio Universitario Nazionale (CUN) è uno strumento gestionale funzionale alla progettazione, alla realizzazione, all'autovalutazione e alla riprogettazione del CdS</a:t>
            </a:r>
          </a:p>
          <a:p>
            <a:r>
              <a:rPr lang="it-IT" sz="2000">
                <a:solidFill>
                  <a:srgbClr val="000000"/>
                </a:solidFill>
              </a:rPr>
              <a:t>Si compone di due principali sezioni:</a:t>
            </a:r>
          </a:p>
          <a:p>
            <a:pPr lvl="1"/>
            <a:r>
              <a:rPr lang="it-IT" sz="2000" b="1">
                <a:solidFill>
                  <a:srgbClr val="000000"/>
                </a:solidFill>
              </a:rPr>
              <a:t>QUALITA’</a:t>
            </a:r>
          </a:p>
          <a:p>
            <a:pPr lvl="1"/>
            <a:r>
              <a:rPr lang="it-IT" sz="2000" b="1">
                <a:solidFill>
                  <a:srgbClr val="000000"/>
                </a:solidFill>
              </a:rPr>
              <a:t>AMMINISTRAZIONE</a:t>
            </a:r>
          </a:p>
          <a:p>
            <a:r>
              <a:rPr lang="it-IT" sz="2000">
                <a:solidFill>
                  <a:srgbClr val="000000"/>
                </a:solidFill>
              </a:rPr>
              <a:t>In tali sezioni sono presenti diversi quadri di cui alcuni ordinamentali (RaD) ed altri modificabili ogni anno accademico</a:t>
            </a:r>
          </a:p>
        </p:txBody>
      </p:sp>
      <p:sp>
        <p:nvSpPr>
          <p:cNvPr id="10" name="Titolo 1">
            <a:extLst>
              <a:ext uri="{FF2B5EF4-FFF2-40B4-BE49-F238E27FC236}">
                <a16:creationId xmlns:a16="http://schemas.microsoft.com/office/drawing/2014/main" id="{7193C1BB-3A0A-A642-8B5B-97A26F180AE2}"/>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La scheda SUA-</a:t>
            </a:r>
            <a:r>
              <a:rPr lang="it-IT" sz="4000" dirty="0" err="1">
                <a:solidFill>
                  <a:sysClr val="window" lastClr="FFFFFF"/>
                </a:solidFill>
              </a:rPr>
              <a:t>CdS</a:t>
            </a:r>
            <a:endParaRPr lang="it-IT" sz="2800" dirty="0">
              <a:solidFill>
                <a:sysClr val="window" lastClr="FFFFFF"/>
              </a:solidFill>
            </a:endParaRPr>
          </a:p>
        </p:txBody>
      </p:sp>
    </p:spTree>
    <p:extLst>
      <p:ext uri="{BB962C8B-B14F-4D97-AF65-F5344CB8AC3E}">
        <p14:creationId xmlns:p14="http://schemas.microsoft.com/office/powerpoint/2010/main" val="1493171822"/>
      </p:ext>
    </p:extLst>
  </p:cSld>
  <p:clrMapOvr>
    <a:masterClrMapping/>
  </p:clrMapOvr>
  <mc:AlternateContent xmlns:mc="http://schemas.openxmlformats.org/markup-compatibility/2006" xmlns:p14="http://schemas.microsoft.com/office/powerpoint/2010/main">
    <mc:Choice Requires="p14">
      <p:transition spd="slow" p14:dur="2000" advTm="263722"/>
    </mc:Choice>
    <mc:Fallback xmlns="">
      <p:transition spd="slow" advTm="263722"/>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contenuto 1"/>
          <p:cNvSpPr>
            <a:spLocks noGrp="1"/>
          </p:cNvSpPr>
          <p:nvPr>
            <p:ph idx="1"/>
          </p:nvPr>
        </p:nvSpPr>
        <p:spPr>
          <a:xfrm>
            <a:off x="1179226" y="3092970"/>
            <a:ext cx="9833548" cy="2693976"/>
          </a:xfrm>
        </p:spPr>
        <p:txBody>
          <a:bodyPr>
            <a:normAutofit/>
          </a:bodyPr>
          <a:lstStyle/>
          <a:p>
            <a:pPr algn="just"/>
            <a:r>
              <a:rPr lang="it-IT" sz="2000" dirty="0"/>
              <a:t>La Scheda SUA-RD (Scheda Unica Annuale Ricerca di Dipartimento) è il documento che raccoglie, a livello di Dipartimento e di Ateneo, le informazioni e i dati sugli obiettivi scientifici, l’organizzazione delle attività di ricerca e i relativi risultati, le politiche di qualità perseguite in relazione alla ricerca e alla sua promozione, e le riflessioni critiche</a:t>
            </a:r>
          </a:p>
          <a:p>
            <a:pPr algn="just"/>
            <a:endParaRPr lang="it-IT" sz="2000" dirty="0"/>
          </a:p>
          <a:p>
            <a:pPr algn="just"/>
            <a:r>
              <a:rPr lang="it-IT" sz="2000" dirty="0"/>
              <a:t>La scheda è stata compilata solo per l’annualità 2013</a:t>
            </a:r>
          </a:p>
        </p:txBody>
      </p:sp>
      <p:sp>
        <p:nvSpPr>
          <p:cNvPr id="10" name="Titolo 1">
            <a:extLst>
              <a:ext uri="{FF2B5EF4-FFF2-40B4-BE49-F238E27FC236}">
                <a16:creationId xmlns:a16="http://schemas.microsoft.com/office/drawing/2014/main" id="{7193C1BB-3A0A-A642-8B5B-97A26F180AE2}"/>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La scheda SUA-RD</a:t>
            </a:r>
            <a:endParaRPr lang="it-IT" sz="2800" dirty="0">
              <a:solidFill>
                <a:sysClr val="window" lastClr="FFFFFF"/>
              </a:solidFill>
            </a:endParaRPr>
          </a:p>
        </p:txBody>
      </p:sp>
    </p:spTree>
    <p:extLst>
      <p:ext uri="{BB962C8B-B14F-4D97-AF65-F5344CB8AC3E}">
        <p14:creationId xmlns:p14="http://schemas.microsoft.com/office/powerpoint/2010/main" val="2848824116"/>
      </p:ext>
    </p:extLst>
  </p:cSld>
  <p:clrMapOvr>
    <a:masterClrMapping/>
  </p:clrMapOvr>
  <mc:AlternateContent xmlns:mc="http://schemas.openxmlformats.org/markup-compatibility/2006" xmlns:p14="http://schemas.microsoft.com/office/powerpoint/2010/main">
    <mc:Choice Requires="p14">
      <p:transition spd="slow" p14:dur="2000" advTm="65374"/>
    </mc:Choice>
    <mc:Fallback xmlns="">
      <p:transition spd="slow" advTm="65374"/>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contenuto 1"/>
          <p:cNvSpPr>
            <a:spLocks noGrp="1"/>
          </p:cNvSpPr>
          <p:nvPr>
            <p:ph idx="1"/>
          </p:nvPr>
        </p:nvSpPr>
        <p:spPr>
          <a:xfrm>
            <a:off x="1179074" y="2753936"/>
            <a:ext cx="9833548" cy="3592310"/>
          </a:xfrm>
        </p:spPr>
        <p:txBody>
          <a:bodyPr>
            <a:normAutofit/>
          </a:bodyPr>
          <a:lstStyle/>
          <a:p>
            <a:r>
              <a:rPr lang="it-IT" sz="2000" dirty="0">
                <a:solidFill>
                  <a:srgbClr val="000000"/>
                </a:solidFill>
              </a:rPr>
              <a:t>Il Presidio di Qualità di Ateneo (PQA) svolge il ruolo di cinghia di trasmissione tra gli Organi di Governo dell’Ateneo e le strutture periferiche didattiche e di ricerca.</a:t>
            </a:r>
          </a:p>
          <a:p>
            <a:endParaRPr lang="it-IT" sz="2000" dirty="0">
              <a:solidFill>
                <a:srgbClr val="000000"/>
              </a:solidFill>
            </a:endParaRPr>
          </a:p>
          <a:p>
            <a:r>
              <a:rPr lang="it-IT" sz="2000" dirty="0">
                <a:solidFill>
                  <a:srgbClr val="000000"/>
                </a:solidFill>
              </a:rPr>
              <a:t>Il principale compito del Presidio in questa fase è quello di coadiuvare e supervisionare le strutture (</a:t>
            </a:r>
            <a:r>
              <a:rPr lang="it-IT" sz="2000" dirty="0" err="1">
                <a:solidFill>
                  <a:srgbClr val="000000"/>
                </a:solidFill>
              </a:rPr>
              <a:t>CdS</a:t>
            </a:r>
            <a:r>
              <a:rPr lang="it-IT" sz="2000" dirty="0">
                <a:solidFill>
                  <a:srgbClr val="000000"/>
                </a:solidFill>
              </a:rPr>
              <a:t>, Dipartimenti, Scuola) nello svolgimento degli adempimenti previsti per il perseguimento degli obiettivi indicati nel PSA e nel </a:t>
            </a:r>
            <a:r>
              <a:rPr lang="it-IT" sz="2000" dirty="0" err="1">
                <a:solidFill>
                  <a:srgbClr val="000000"/>
                </a:solidFill>
              </a:rPr>
              <a:t>PrAT</a:t>
            </a:r>
            <a:r>
              <a:rPr lang="it-IT" sz="2000" dirty="0">
                <a:solidFill>
                  <a:srgbClr val="000000"/>
                </a:solidFill>
              </a:rPr>
              <a:t>, fornendo opportune </a:t>
            </a:r>
            <a:r>
              <a:rPr lang="it-IT" sz="2000" b="1" dirty="0">
                <a:solidFill>
                  <a:srgbClr val="000000"/>
                </a:solidFill>
              </a:rPr>
              <a:t>istruzioni per la redazione dei documenti. </a:t>
            </a:r>
          </a:p>
          <a:p>
            <a:endParaRPr lang="it-IT" sz="2000" b="1" dirty="0">
              <a:solidFill>
                <a:srgbClr val="000000"/>
              </a:solidFill>
            </a:endParaRPr>
          </a:p>
          <a:p>
            <a:r>
              <a:rPr lang="it-IT" sz="2000" dirty="0">
                <a:solidFill>
                  <a:srgbClr val="000000"/>
                </a:solidFill>
              </a:rPr>
              <a:t>Inoltre, il Presidio assicura il </a:t>
            </a:r>
            <a:r>
              <a:rPr lang="it-IT" sz="2000" b="1" dirty="0">
                <a:solidFill>
                  <a:srgbClr val="000000"/>
                </a:solidFill>
              </a:rPr>
              <a:t>corretto flusso informativo </a:t>
            </a:r>
            <a:r>
              <a:rPr lang="it-IT" sz="2000" dirty="0">
                <a:solidFill>
                  <a:srgbClr val="000000"/>
                </a:solidFill>
              </a:rPr>
              <a:t>da e verso gli altri attori coinvolti.</a:t>
            </a:r>
          </a:p>
          <a:p>
            <a:endParaRPr lang="it-IT" sz="2000" dirty="0">
              <a:solidFill>
                <a:srgbClr val="000000"/>
              </a:solidFill>
            </a:endParaRPr>
          </a:p>
        </p:txBody>
      </p:sp>
      <p:sp>
        <p:nvSpPr>
          <p:cNvPr id="10" name="Titolo 1">
            <a:extLst>
              <a:ext uri="{FF2B5EF4-FFF2-40B4-BE49-F238E27FC236}">
                <a16:creationId xmlns:a16="http://schemas.microsoft.com/office/drawing/2014/main" id="{4D3E4FCA-4B40-C04C-A261-682E30592801}"/>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Fase di PLAN – Ruolo del PQA</a:t>
            </a:r>
            <a:endParaRPr lang="it-IT" sz="2800" dirty="0">
              <a:solidFill>
                <a:sysClr val="window" lastClr="FFFFFF"/>
              </a:solidFill>
            </a:endParaRPr>
          </a:p>
        </p:txBody>
      </p:sp>
    </p:spTree>
    <p:extLst>
      <p:ext uri="{BB962C8B-B14F-4D97-AF65-F5344CB8AC3E}">
        <p14:creationId xmlns:p14="http://schemas.microsoft.com/office/powerpoint/2010/main" val="1010568928"/>
      </p:ext>
    </p:extLst>
  </p:cSld>
  <p:clrMapOvr>
    <a:masterClrMapping/>
  </p:clrMapOvr>
  <mc:AlternateContent xmlns:mc="http://schemas.openxmlformats.org/markup-compatibility/2006" xmlns:p14="http://schemas.microsoft.com/office/powerpoint/2010/main">
    <mc:Choice Requires="p14">
      <p:transition spd="slow" p14:dur="2000" advTm="49040"/>
    </mc:Choice>
    <mc:Fallback xmlns="">
      <p:transition spd="slow" advTm="4904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olo 1">
            <a:extLst>
              <a:ext uri="{FF2B5EF4-FFF2-40B4-BE49-F238E27FC236}">
                <a16:creationId xmlns:a16="http://schemas.microsoft.com/office/drawing/2014/main" id="{6FC58776-701F-4240-BDCE-8E50BB31E65B}"/>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L’esecuzione del </a:t>
            </a:r>
            <a:r>
              <a:rPr lang="it-IT" sz="4000" dirty="0" err="1">
                <a:solidFill>
                  <a:sysClr val="window" lastClr="FFFFFF"/>
                </a:solidFill>
              </a:rPr>
              <a:t>plan</a:t>
            </a:r>
            <a:r>
              <a:rPr lang="it-IT" sz="4000" dirty="0">
                <a:solidFill>
                  <a:sysClr val="window" lastClr="FFFFFF"/>
                </a:solidFill>
              </a:rPr>
              <a:t> – Fase di DO</a:t>
            </a:r>
          </a:p>
        </p:txBody>
      </p:sp>
      <p:sp>
        <p:nvSpPr>
          <p:cNvPr id="8" name="Segnaposto contenuto 1">
            <a:extLst>
              <a:ext uri="{FF2B5EF4-FFF2-40B4-BE49-F238E27FC236}">
                <a16:creationId xmlns:a16="http://schemas.microsoft.com/office/drawing/2014/main" id="{A70B4650-1030-BB40-9AC6-EBE9339F700E}"/>
              </a:ext>
            </a:extLst>
          </p:cNvPr>
          <p:cNvSpPr>
            <a:spLocks noGrp="1"/>
          </p:cNvSpPr>
          <p:nvPr>
            <p:ph idx="1"/>
          </p:nvPr>
        </p:nvSpPr>
        <p:spPr>
          <a:xfrm>
            <a:off x="1179226" y="3092970"/>
            <a:ext cx="9833548" cy="3531350"/>
          </a:xfrm>
        </p:spPr>
        <p:txBody>
          <a:bodyPr>
            <a:normAutofit/>
          </a:bodyPr>
          <a:lstStyle/>
          <a:p>
            <a:r>
              <a:rPr lang="it-IT" sz="2400" dirty="0">
                <a:solidFill>
                  <a:srgbClr val="000000"/>
                </a:solidFill>
              </a:rPr>
              <a:t>La fase di esecuzione dei processi del Piano descritta nel </a:t>
            </a:r>
            <a:r>
              <a:rPr lang="it-IT" sz="2400" dirty="0" err="1">
                <a:solidFill>
                  <a:srgbClr val="000000"/>
                </a:solidFill>
              </a:rPr>
              <a:t>PrAT</a:t>
            </a:r>
            <a:r>
              <a:rPr lang="it-IT" sz="2400" dirty="0">
                <a:solidFill>
                  <a:srgbClr val="000000"/>
                </a:solidFill>
              </a:rPr>
              <a:t> è demandata </a:t>
            </a:r>
          </a:p>
          <a:p>
            <a:pPr lvl="1"/>
            <a:r>
              <a:rPr lang="it-IT" sz="1800" dirty="0">
                <a:solidFill>
                  <a:srgbClr val="000000"/>
                </a:solidFill>
              </a:rPr>
              <a:t>agli Organi di Governo (fase deliberativa) </a:t>
            </a:r>
          </a:p>
          <a:p>
            <a:pPr lvl="1"/>
            <a:r>
              <a:rPr lang="it-IT" sz="1800" dirty="0">
                <a:solidFill>
                  <a:srgbClr val="000000"/>
                </a:solidFill>
              </a:rPr>
              <a:t>alle Strutture e ai Centri di Didattica e di Ricerca di Ateneo (fase attuativa)</a:t>
            </a:r>
          </a:p>
          <a:p>
            <a:pPr lvl="1"/>
            <a:endParaRPr lang="it-IT" sz="1800" dirty="0">
              <a:solidFill>
                <a:srgbClr val="000000"/>
              </a:solidFill>
            </a:endParaRPr>
          </a:p>
          <a:p>
            <a:r>
              <a:rPr lang="it-IT" sz="2400" dirty="0">
                <a:solidFill>
                  <a:srgbClr val="000000"/>
                </a:solidFill>
              </a:rPr>
              <a:t>Questa fase avviene </a:t>
            </a:r>
          </a:p>
          <a:p>
            <a:pPr lvl="1"/>
            <a:r>
              <a:rPr lang="it-IT" sz="1800" dirty="0">
                <a:solidFill>
                  <a:srgbClr val="000000"/>
                </a:solidFill>
              </a:rPr>
              <a:t>con l’ausilio degli Organismi Consultivi</a:t>
            </a:r>
          </a:p>
          <a:p>
            <a:pPr lvl="1"/>
            <a:r>
              <a:rPr lang="it-IT" sz="1800" dirty="0">
                <a:solidFill>
                  <a:srgbClr val="000000"/>
                </a:solidFill>
              </a:rPr>
              <a:t>sotto la supervisione degli Organismi di Controllo e di Garanzia individuati dal vigente Statuto.</a:t>
            </a:r>
          </a:p>
        </p:txBody>
      </p:sp>
    </p:spTree>
    <p:extLst>
      <p:ext uri="{BB962C8B-B14F-4D97-AF65-F5344CB8AC3E}">
        <p14:creationId xmlns:p14="http://schemas.microsoft.com/office/powerpoint/2010/main" val="3645109803"/>
      </p:ext>
    </p:extLst>
  </p:cSld>
  <p:clrMapOvr>
    <a:masterClrMapping/>
  </p:clrMapOvr>
  <mc:AlternateContent xmlns:mc="http://schemas.openxmlformats.org/markup-compatibility/2006" xmlns:p14="http://schemas.microsoft.com/office/powerpoint/2010/main">
    <mc:Choice Requires="p14">
      <p:transition spd="slow" p14:dur="2000" advTm="37715"/>
    </mc:Choice>
    <mc:Fallback xmlns="">
      <p:transition spd="slow" advTm="37715"/>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olo 1">
            <a:extLst>
              <a:ext uri="{FF2B5EF4-FFF2-40B4-BE49-F238E27FC236}">
                <a16:creationId xmlns:a16="http://schemas.microsoft.com/office/drawing/2014/main" id="{6FC58776-701F-4240-BDCE-8E50BB31E65B}"/>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L’esecuzione (DO)</a:t>
            </a:r>
            <a:endParaRPr lang="it-IT" sz="2800" dirty="0">
              <a:solidFill>
                <a:sysClr val="window" lastClr="FFFFFF"/>
              </a:solidFill>
            </a:endParaRPr>
          </a:p>
        </p:txBody>
      </p:sp>
      <p:graphicFrame>
        <p:nvGraphicFramePr>
          <p:cNvPr id="5" name="Tabella 4">
            <a:extLst>
              <a:ext uri="{FF2B5EF4-FFF2-40B4-BE49-F238E27FC236}">
                <a16:creationId xmlns:a16="http://schemas.microsoft.com/office/drawing/2014/main" id="{B2160277-A76E-D445-A94A-597BB323F01F}"/>
              </a:ext>
            </a:extLst>
          </p:cNvPr>
          <p:cNvGraphicFramePr>
            <a:graphicFrameLocks noGrp="1"/>
          </p:cNvGraphicFramePr>
          <p:nvPr>
            <p:extLst>
              <p:ext uri="{D42A27DB-BD31-4B8C-83A1-F6EECF244321}">
                <p14:modId xmlns:p14="http://schemas.microsoft.com/office/powerpoint/2010/main" val="302516426"/>
              </p:ext>
            </p:extLst>
          </p:nvPr>
        </p:nvGraphicFramePr>
        <p:xfrm>
          <a:off x="1179225" y="2514601"/>
          <a:ext cx="10234446" cy="3673929"/>
        </p:xfrm>
        <a:graphic>
          <a:graphicData uri="http://schemas.openxmlformats.org/drawingml/2006/table">
            <a:tbl>
              <a:tblPr firstRow="1" firstCol="1" bandRow="1">
                <a:tableStyleId>{5C22544A-7EE6-4342-B048-85BDC9FD1C3A}</a:tableStyleId>
              </a:tblPr>
              <a:tblGrid>
                <a:gridCol w="2633119">
                  <a:extLst>
                    <a:ext uri="{9D8B030D-6E8A-4147-A177-3AD203B41FA5}">
                      <a16:colId xmlns:a16="http://schemas.microsoft.com/office/drawing/2014/main" val="199653660"/>
                    </a:ext>
                  </a:extLst>
                </a:gridCol>
                <a:gridCol w="3355710">
                  <a:extLst>
                    <a:ext uri="{9D8B030D-6E8A-4147-A177-3AD203B41FA5}">
                      <a16:colId xmlns:a16="http://schemas.microsoft.com/office/drawing/2014/main" val="244891307"/>
                    </a:ext>
                  </a:extLst>
                </a:gridCol>
                <a:gridCol w="4245617">
                  <a:extLst>
                    <a:ext uri="{9D8B030D-6E8A-4147-A177-3AD203B41FA5}">
                      <a16:colId xmlns:a16="http://schemas.microsoft.com/office/drawing/2014/main" val="186121249"/>
                    </a:ext>
                  </a:extLst>
                </a:gridCol>
              </a:tblGrid>
              <a:tr h="416362">
                <a:tc gridSpan="3">
                  <a:txBody>
                    <a:bodyPr/>
                    <a:lstStyle/>
                    <a:p>
                      <a:pPr algn="ctr">
                        <a:lnSpc>
                          <a:spcPct val="115000"/>
                        </a:lnSpc>
                        <a:spcAft>
                          <a:spcPts val="0"/>
                        </a:spcAft>
                      </a:pPr>
                      <a:r>
                        <a:rPr lang="it-IT" sz="1600" dirty="0">
                          <a:effectLst/>
                        </a:rPr>
                        <a:t>Processi di Ateneo - fase di Do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013065708"/>
                  </a:ext>
                </a:extLst>
              </a:tr>
              <a:tr h="416362">
                <a:tc>
                  <a:txBody>
                    <a:bodyPr/>
                    <a:lstStyle/>
                    <a:p>
                      <a:pPr algn="ctr">
                        <a:lnSpc>
                          <a:spcPct val="115000"/>
                        </a:lnSpc>
                        <a:spcAft>
                          <a:spcPts val="0"/>
                        </a:spcAft>
                      </a:pPr>
                      <a:r>
                        <a:rPr lang="it-IT" sz="1600" dirty="0">
                          <a:effectLst/>
                        </a:rPr>
                        <a:t>Processo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1600" dirty="0">
                          <a:effectLst/>
                        </a:rPr>
                        <a:t>Attore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1600" dirty="0">
                          <a:effectLst/>
                        </a:rPr>
                        <a:t>Compito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2498700"/>
                  </a:ext>
                </a:extLst>
              </a:tr>
              <a:tr h="347036">
                <a:tc>
                  <a:txBody>
                    <a:bodyPr/>
                    <a:lstStyle/>
                    <a:p>
                      <a:pPr>
                        <a:lnSpc>
                          <a:spcPct val="115000"/>
                        </a:lnSpc>
                        <a:spcAft>
                          <a:spcPts val="0"/>
                        </a:spcAft>
                      </a:pPr>
                      <a:r>
                        <a:rPr lang="it-IT" sz="1600" dirty="0">
                          <a:effectLst/>
                        </a:rPr>
                        <a:t>Didattica livello centrale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1590" indent="-21590">
                        <a:lnSpc>
                          <a:spcPct val="115000"/>
                        </a:lnSpc>
                        <a:spcAft>
                          <a:spcPts val="0"/>
                        </a:spcAft>
                      </a:pPr>
                      <a:r>
                        <a:rPr lang="it-IT" sz="1600" dirty="0">
                          <a:effectLst/>
                        </a:rPr>
                        <a:t>Strutture e ripartizioni di Ateneo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1600" dirty="0">
                          <a:effectLst/>
                        </a:rPr>
                        <a:t>Attuazione delle azioni previste dal </a:t>
                      </a:r>
                      <a:r>
                        <a:rPr lang="it-IT" sz="1600" dirty="0" err="1">
                          <a:effectLst/>
                        </a:rPr>
                        <a:t>PrAT</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1355391"/>
                  </a:ext>
                </a:extLst>
              </a:tr>
              <a:tr h="715711">
                <a:tc>
                  <a:txBody>
                    <a:bodyPr/>
                    <a:lstStyle/>
                    <a:p>
                      <a:pPr>
                        <a:lnSpc>
                          <a:spcPct val="115000"/>
                        </a:lnSpc>
                        <a:spcAft>
                          <a:spcPts val="0"/>
                        </a:spcAft>
                      </a:pPr>
                      <a:r>
                        <a:rPr lang="it-IT" sz="1600" dirty="0">
                          <a:effectLst/>
                        </a:rPr>
                        <a:t>Didattica livello periferico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600" dirty="0">
                          <a:effectLst/>
                        </a:rPr>
                        <a:t>Consiglio di </a:t>
                      </a:r>
                      <a:r>
                        <a:rPr lang="it-IT" sz="1600" dirty="0" err="1">
                          <a:effectLst/>
                        </a:rPr>
                        <a:t>CdS</a:t>
                      </a:r>
                      <a:endParaRPr lang="it-IT" sz="1600" dirty="0">
                        <a:effectLst/>
                      </a:endParaRPr>
                    </a:p>
                    <a:p>
                      <a:pPr>
                        <a:lnSpc>
                          <a:spcPct val="115000"/>
                        </a:lnSpc>
                        <a:spcAft>
                          <a:spcPts val="0"/>
                        </a:spcAft>
                      </a:pPr>
                      <a:r>
                        <a:rPr lang="it-IT" sz="1600" dirty="0">
                          <a:effectLst/>
                        </a:rPr>
                        <a:t>Dipartimento e Scuola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600" dirty="0">
                          <a:effectLst/>
                        </a:rPr>
                        <a:t>Attuazione manifesto del </a:t>
                      </a:r>
                      <a:r>
                        <a:rPr lang="it-IT" sz="1600" dirty="0" err="1">
                          <a:effectLst/>
                        </a:rPr>
                        <a:t>CdS</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76069535"/>
                  </a:ext>
                </a:extLst>
              </a:tr>
              <a:tr h="347036">
                <a:tc>
                  <a:txBody>
                    <a:bodyPr/>
                    <a:lstStyle/>
                    <a:p>
                      <a:pPr>
                        <a:lnSpc>
                          <a:spcPct val="115000"/>
                        </a:lnSpc>
                        <a:spcAft>
                          <a:spcPts val="0"/>
                        </a:spcAft>
                      </a:pPr>
                      <a:r>
                        <a:rPr lang="it-IT" sz="1600" dirty="0">
                          <a:effectLst/>
                        </a:rPr>
                        <a:t>Ricerca livello centrale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600">
                          <a:effectLst/>
                        </a:rPr>
                        <a:t>Strutture e ripartizioni di Ateneo</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1600" dirty="0">
                          <a:effectLst/>
                        </a:rPr>
                        <a:t>Attuazione delle azioni previste dal </a:t>
                      </a:r>
                      <a:r>
                        <a:rPr lang="it-IT" sz="1600" dirty="0" err="1">
                          <a:effectLst/>
                        </a:rPr>
                        <a:t>PrAT</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5814168"/>
                  </a:ext>
                </a:extLst>
              </a:tr>
              <a:tr h="715711">
                <a:tc>
                  <a:txBody>
                    <a:bodyPr/>
                    <a:lstStyle/>
                    <a:p>
                      <a:pPr>
                        <a:lnSpc>
                          <a:spcPct val="115000"/>
                        </a:lnSpc>
                        <a:spcAft>
                          <a:spcPts val="0"/>
                        </a:spcAft>
                      </a:pPr>
                      <a:r>
                        <a:rPr lang="it-IT" sz="1600" dirty="0">
                          <a:effectLst/>
                        </a:rPr>
                        <a:t>Ricerca e terza missione livello periferico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600" dirty="0">
                          <a:effectLst/>
                        </a:rPr>
                        <a:t>Dipartimento e Scuola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1600" dirty="0">
                          <a:effectLst/>
                        </a:rPr>
                        <a:t>Attuazione azioni di competenza previste dal </a:t>
                      </a:r>
                      <a:r>
                        <a:rPr lang="it-IT" sz="1600" dirty="0" err="1">
                          <a:effectLst/>
                        </a:rPr>
                        <a:t>PrAT</a:t>
                      </a:r>
                      <a:r>
                        <a:rPr lang="it-IT" sz="1600" dirty="0">
                          <a:effectLst/>
                        </a:rPr>
                        <a:t> mediante delibere di Dipartimento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1820137"/>
                  </a:ext>
                </a:extLst>
              </a:tr>
              <a:tr h="715711">
                <a:tc>
                  <a:txBody>
                    <a:bodyPr/>
                    <a:lstStyle/>
                    <a:p>
                      <a:pPr>
                        <a:lnSpc>
                          <a:spcPct val="115000"/>
                        </a:lnSpc>
                        <a:spcAft>
                          <a:spcPts val="0"/>
                        </a:spcAft>
                      </a:pPr>
                      <a:r>
                        <a:rPr lang="it-IT" sz="1600">
                          <a:effectLst/>
                        </a:rPr>
                        <a:t>Terza missione livello centrale</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600" dirty="0">
                          <a:effectLst/>
                        </a:rPr>
                        <a:t>Strutture e ripartizioni di Ateneo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1600" dirty="0">
                          <a:effectLst/>
                        </a:rPr>
                        <a:t>Attuazione delle azioni previste dal </a:t>
                      </a:r>
                      <a:r>
                        <a:rPr lang="it-IT" sz="1600" dirty="0" err="1">
                          <a:effectLst/>
                        </a:rPr>
                        <a:t>PrAT</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6152492"/>
                  </a:ext>
                </a:extLst>
              </a:tr>
            </a:tbl>
          </a:graphicData>
        </a:graphic>
      </p:graphicFrame>
    </p:spTree>
    <p:extLst>
      <p:ext uri="{BB962C8B-B14F-4D97-AF65-F5344CB8AC3E}">
        <p14:creationId xmlns:p14="http://schemas.microsoft.com/office/powerpoint/2010/main" val="2256496612"/>
      </p:ext>
    </p:extLst>
  </p:cSld>
  <p:clrMapOvr>
    <a:masterClrMapping/>
  </p:clrMapOvr>
  <mc:AlternateContent xmlns:mc="http://schemas.openxmlformats.org/markup-compatibility/2006" xmlns:p14="http://schemas.microsoft.com/office/powerpoint/2010/main">
    <mc:Choice Requires="p14">
      <p:transition spd="slow" p14:dur="2000" advTm="78855"/>
    </mc:Choice>
    <mc:Fallback xmlns="">
      <p:transition spd="slow" advTm="78855"/>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olo 1">
            <a:extLst>
              <a:ext uri="{FF2B5EF4-FFF2-40B4-BE49-F238E27FC236}">
                <a16:creationId xmlns:a16="http://schemas.microsoft.com/office/drawing/2014/main" id="{6FC58776-701F-4240-BDCE-8E50BB31E65B}"/>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Valutazione e autovalutazione – Fase di CHECK</a:t>
            </a:r>
          </a:p>
        </p:txBody>
      </p:sp>
      <p:sp>
        <p:nvSpPr>
          <p:cNvPr id="8" name="Segnaposto contenuto 1">
            <a:extLst>
              <a:ext uri="{FF2B5EF4-FFF2-40B4-BE49-F238E27FC236}">
                <a16:creationId xmlns:a16="http://schemas.microsoft.com/office/drawing/2014/main" id="{A70B4650-1030-BB40-9AC6-EBE9339F700E}"/>
              </a:ext>
            </a:extLst>
          </p:cNvPr>
          <p:cNvSpPr>
            <a:spLocks noGrp="1"/>
          </p:cNvSpPr>
          <p:nvPr>
            <p:ph idx="1"/>
          </p:nvPr>
        </p:nvSpPr>
        <p:spPr>
          <a:xfrm>
            <a:off x="1179226" y="2661920"/>
            <a:ext cx="9833548" cy="3820160"/>
          </a:xfrm>
        </p:spPr>
        <p:txBody>
          <a:bodyPr>
            <a:noAutofit/>
          </a:bodyPr>
          <a:lstStyle/>
          <a:p>
            <a:r>
              <a:rPr lang="it-IT" sz="2000" dirty="0">
                <a:solidFill>
                  <a:srgbClr val="000000"/>
                </a:solidFill>
              </a:rPr>
              <a:t>Il procedimento di autovalutazione prevede </a:t>
            </a:r>
          </a:p>
          <a:p>
            <a:pPr lvl="1"/>
            <a:r>
              <a:rPr lang="it-IT" sz="1600" dirty="0">
                <a:solidFill>
                  <a:srgbClr val="000000"/>
                </a:solidFill>
              </a:rPr>
              <a:t>lo studio e la raccolta dei risultati degli indicatori misurati nella fase di esecuzione delle azioni dei processi </a:t>
            </a:r>
          </a:p>
          <a:p>
            <a:pPr lvl="1"/>
            <a:r>
              <a:rPr lang="it-IT" sz="1600" dirty="0">
                <a:solidFill>
                  <a:srgbClr val="000000"/>
                </a:solidFill>
              </a:rPr>
              <a:t>il confronto con i risultati attesi dei corrispondenti obiettivi della fase di pianificazione dei processi, per verificarne le eventuali discordanze. </a:t>
            </a:r>
            <a:endParaRPr lang="it-IT" sz="1050" dirty="0">
              <a:solidFill>
                <a:srgbClr val="000000"/>
              </a:solidFill>
            </a:endParaRPr>
          </a:p>
          <a:p>
            <a:pPr lvl="1"/>
            <a:endParaRPr lang="it-IT" sz="1600" dirty="0">
              <a:solidFill>
                <a:srgbClr val="000000"/>
              </a:solidFill>
            </a:endParaRPr>
          </a:p>
          <a:p>
            <a:pPr>
              <a:spcAft>
                <a:spcPts val="0"/>
              </a:spcAft>
            </a:pPr>
            <a:r>
              <a:rPr lang="it-IT" sz="2000" dirty="0">
                <a:solidFill>
                  <a:srgbClr val="000000"/>
                </a:solidFill>
              </a:rPr>
              <a:t>La  fase di </a:t>
            </a:r>
            <a:r>
              <a:rPr lang="it-IT" sz="2000" dirty="0" err="1">
                <a:solidFill>
                  <a:srgbClr val="000000"/>
                </a:solidFill>
              </a:rPr>
              <a:t>check</a:t>
            </a:r>
            <a:r>
              <a:rPr lang="it-IT" sz="2000" dirty="0">
                <a:solidFill>
                  <a:srgbClr val="000000"/>
                </a:solidFill>
              </a:rPr>
              <a:t> conduce alla redazione del </a:t>
            </a:r>
            <a:r>
              <a:rPr lang="it-IT" sz="2000" b="1" dirty="0"/>
              <a:t>Documento di Analisi (e Riprogrammazione) – DARPA </a:t>
            </a:r>
          </a:p>
          <a:p>
            <a:pPr>
              <a:spcAft>
                <a:spcPts val="0"/>
              </a:spcAft>
            </a:pPr>
            <a:endParaRPr lang="it-IT" sz="2000" dirty="0">
              <a:solidFill>
                <a:srgbClr val="000000"/>
              </a:solidFill>
            </a:endParaRPr>
          </a:p>
          <a:p>
            <a:pPr>
              <a:spcAft>
                <a:spcPts val="0"/>
              </a:spcAft>
            </a:pPr>
            <a:r>
              <a:rPr lang="it-IT" sz="2000" dirty="0">
                <a:solidFill>
                  <a:srgbClr val="000000"/>
                </a:solidFill>
              </a:rPr>
              <a:t>Questo documento è un supporto efficace per la scelta di quali strategie ed ulteriori azioni individuare per il miglioramento dei risultati di ciascun indicatore definendo al contempo i livelli quantitativi da raggiungere nell’ottica di una sempre crescente assunzione di responsabilità dell’Ateneo nella scelta dei propri obiettivi</a:t>
            </a:r>
          </a:p>
        </p:txBody>
      </p:sp>
    </p:spTree>
    <p:extLst>
      <p:ext uri="{BB962C8B-B14F-4D97-AF65-F5344CB8AC3E}">
        <p14:creationId xmlns:p14="http://schemas.microsoft.com/office/powerpoint/2010/main" val="3275515134"/>
      </p:ext>
    </p:extLst>
  </p:cSld>
  <p:clrMapOvr>
    <a:masterClrMapping/>
  </p:clrMapOvr>
  <mc:AlternateContent xmlns:mc="http://schemas.openxmlformats.org/markup-compatibility/2006" xmlns:p14="http://schemas.microsoft.com/office/powerpoint/2010/main">
    <mc:Choice Requires="p14">
      <p:transition spd="slow" p14:dur="2000" advTm="270515"/>
    </mc:Choice>
    <mc:Fallback xmlns="">
      <p:transition spd="slow" advTm="270515"/>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contenuto 1"/>
          <p:cNvSpPr>
            <a:spLocks noGrp="1"/>
          </p:cNvSpPr>
          <p:nvPr>
            <p:ph idx="1"/>
          </p:nvPr>
        </p:nvSpPr>
        <p:spPr>
          <a:xfrm>
            <a:off x="1179226" y="2519680"/>
            <a:ext cx="9833548" cy="4104640"/>
          </a:xfrm>
        </p:spPr>
        <p:txBody>
          <a:bodyPr>
            <a:normAutofit/>
          </a:bodyPr>
          <a:lstStyle/>
          <a:p>
            <a:pPr marL="0" indent="0">
              <a:buNone/>
            </a:pPr>
            <a:r>
              <a:rPr lang="it-IT" sz="1600" dirty="0">
                <a:solidFill>
                  <a:srgbClr val="000000"/>
                </a:solidFill>
              </a:rPr>
              <a:t>Il processo di AQ dei </a:t>
            </a:r>
            <a:r>
              <a:rPr lang="it-IT" sz="1600" dirty="0" err="1">
                <a:solidFill>
                  <a:srgbClr val="000000"/>
                </a:solidFill>
              </a:rPr>
              <a:t>CdS</a:t>
            </a:r>
            <a:r>
              <a:rPr lang="it-IT" sz="1600" dirty="0">
                <a:solidFill>
                  <a:srgbClr val="000000"/>
                </a:solidFill>
              </a:rPr>
              <a:t> prevede: </a:t>
            </a:r>
          </a:p>
          <a:p>
            <a:r>
              <a:rPr lang="it-IT" sz="1600" b="1" dirty="0">
                <a:solidFill>
                  <a:srgbClr val="000000"/>
                </a:solidFill>
              </a:rPr>
              <a:t>Una tantum: </a:t>
            </a:r>
          </a:p>
          <a:p>
            <a:pPr lvl="1"/>
            <a:r>
              <a:rPr lang="it-IT" sz="1600" dirty="0">
                <a:solidFill>
                  <a:srgbClr val="000000"/>
                </a:solidFill>
              </a:rPr>
              <a:t>Progettazione iniziale del </a:t>
            </a:r>
            <a:r>
              <a:rPr lang="it-IT" sz="1600" dirty="0" err="1">
                <a:solidFill>
                  <a:srgbClr val="000000"/>
                </a:solidFill>
              </a:rPr>
              <a:t>CdS</a:t>
            </a:r>
            <a:r>
              <a:rPr lang="it-IT" sz="1600" dirty="0">
                <a:solidFill>
                  <a:srgbClr val="000000"/>
                </a:solidFill>
              </a:rPr>
              <a:t> e prima stesura della SUA-</a:t>
            </a:r>
            <a:r>
              <a:rPr lang="it-IT" sz="1600" dirty="0" err="1">
                <a:solidFill>
                  <a:srgbClr val="000000"/>
                </a:solidFill>
              </a:rPr>
              <a:t>CdS</a:t>
            </a:r>
            <a:r>
              <a:rPr lang="it-IT" sz="1600" dirty="0">
                <a:solidFill>
                  <a:srgbClr val="000000"/>
                </a:solidFill>
              </a:rPr>
              <a:t> basate su un’analisi della domanda di formazione e dei profili professionali ottenuta attraverso consultazioni dei principali </a:t>
            </a:r>
            <a:r>
              <a:rPr lang="it-IT" sz="1600" i="1" dirty="0" err="1">
                <a:solidFill>
                  <a:srgbClr val="000000"/>
                </a:solidFill>
              </a:rPr>
              <a:t>stakeholders</a:t>
            </a:r>
            <a:r>
              <a:rPr lang="it-IT" sz="1600" dirty="0">
                <a:solidFill>
                  <a:srgbClr val="000000"/>
                </a:solidFill>
              </a:rPr>
              <a:t> coinvolti; </a:t>
            </a:r>
          </a:p>
          <a:p>
            <a:r>
              <a:rPr lang="it-IT" sz="1600" b="1" dirty="0">
                <a:solidFill>
                  <a:srgbClr val="000000"/>
                </a:solidFill>
              </a:rPr>
              <a:t>Cadenza annuale: </a:t>
            </a:r>
          </a:p>
          <a:p>
            <a:pPr lvl="1"/>
            <a:r>
              <a:rPr lang="it-IT" sz="1600" dirty="0">
                <a:solidFill>
                  <a:srgbClr val="000000"/>
                </a:solidFill>
              </a:rPr>
              <a:t>Aggiornamento della SUA-</a:t>
            </a:r>
            <a:r>
              <a:rPr lang="it-IT" sz="1600" dirty="0" err="1">
                <a:solidFill>
                  <a:srgbClr val="000000"/>
                </a:solidFill>
              </a:rPr>
              <a:t>CdS</a:t>
            </a:r>
            <a:r>
              <a:rPr lang="it-IT" sz="1600" dirty="0">
                <a:solidFill>
                  <a:srgbClr val="000000"/>
                </a:solidFill>
              </a:rPr>
              <a:t>; </a:t>
            </a:r>
          </a:p>
          <a:p>
            <a:pPr lvl="1"/>
            <a:r>
              <a:rPr lang="it-IT" sz="1600" dirty="0">
                <a:solidFill>
                  <a:srgbClr val="000000"/>
                </a:solidFill>
              </a:rPr>
              <a:t>Raccolta dei questionari sulle opinioni degli studenti; </a:t>
            </a:r>
          </a:p>
          <a:p>
            <a:pPr lvl="1"/>
            <a:r>
              <a:rPr lang="it-IT" sz="1600" dirty="0">
                <a:solidFill>
                  <a:srgbClr val="000000"/>
                </a:solidFill>
              </a:rPr>
              <a:t>Acquisizione della relazione della CPDS; </a:t>
            </a:r>
          </a:p>
          <a:p>
            <a:pPr lvl="1"/>
            <a:r>
              <a:rPr lang="it-IT" sz="1600" dirty="0">
                <a:solidFill>
                  <a:srgbClr val="000000"/>
                </a:solidFill>
              </a:rPr>
              <a:t>Redazione e approvazione della Scheda di Monitoraggio annuale; </a:t>
            </a:r>
          </a:p>
          <a:p>
            <a:pPr lvl="1"/>
            <a:r>
              <a:rPr lang="it-IT" sz="1600" dirty="0">
                <a:solidFill>
                  <a:srgbClr val="000000"/>
                </a:solidFill>
              </a:rPr>
              <a:t>Documento di analisi e riprogettazione (DARPA); </a:t>
            </a:r>
          </a:p>
          <a:p>
            <a:r>
              <a:rPr lang="it-IT" sz="1600" b="1" dirty="0">
                <a:solidFill>
                  <a:srgbClr val="000000"/>
                </a:solidFill>
              </a:rPr>
              <a:t>Cadenza ciclica: </a:t>
            </a:r>
          </a:p>
          <a:p>
            <a:pPr lvl="1"/>
            <a:r>
              <a:rPr lang="it-IT" sz="1600" dirty="0">
                <a:solidFill>
                  <a:srgbClr val="000000"/>
                </a:solidFill>
              </a:rPr>
              <a:t>Redazione del Rapporto del Riesame ciclico.</a:t>
            </a:r>
          </a:p>
        </p:txBody>
      </p:sp>
      <p:sp>
        <p:nvSpPr>
          <p:cNvPr id="10" name="Titolo 1">
            <a:extLst>
              <a:ext uri="{FF2B5EF4-FFF2-40B4-BE49-F238E27FC236}">
                <a16:creationId xmlns:a16="http://schemas.microsoft.com/office/drawing/2014/main" id="{76B3E497-1706-A54A-B9E8-D4C6B49137A2}"/>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Processo di AQ dei </a:t>
            </a:r>
            <a:r>
              <a:rPr lang="it-IT" sz="4000" dirty="0" err="1">
                <a:solidFill>
                  <a:sysClr val="window" lastClr="FFFFFF"/>
                </a:solidFill>
              </a:rPr>
              <a:t>CdS</a:t>
            </a:r>
            <a:r>
              <a:rPr lang="it-IT" sz="4000" dirty="0">
                <a:solidFill>
                  <a:sysClr val="window" lastClr="FFFFFF"/>
                </a:solidFill>
              </a:rPr>
              <a:t> – Fase di CHECK</a:t>
            </a:r>
          </a:p>
        </p:txBody>
      </p:sp>
    </p:spTree>
    <p:extLst>
      <p:ext uri="{BB962C8B-B14F-4D97-AF65-F5344CB8AC3E}">
        <p14:creationId xmlns:p14="http://schemas.microsoft.com/office/powerpoint/2010/main" val="880531317"/>
      </p:ext>
    </p:extLst>
  </p:cSld>
  <p:clrMapOvr>
    <a:masterClrMapping/>
  </p:clrMapOvr>
  <mc:AlternateContent xmlns:mc="http://schemas.openxmlformats.org/markup-compatibility/2006" xmlns:p14="http://schemas.microsoft.com/office/powerpoint/2010/main">
    <mc:Choice Requires="p14">
      <p:transition spd="slow" p14:dur="2000" advTm="79949"/>
    </mc:Choice>
    <mc:Fallback xmlns="">
      <p:transition spd="slow" advTm="79949"/>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olo 1">
            <a:extLst>
              <a:ext uri="{FF2B5EF4-FFF2-40B4-BE49-F238E27FC236}">
                <a16:creationId xmlns:a16="http://schemas.microsoft.com/office/drawing/2014/main" id="{76B3E497-1706-A54A-B9E8-D4C6B49137A2}"/>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Scheda di monitoraggio annuale (SMA)</a:t>
            </a:r>
          </a:p>
        </p:txBody>
      </p:sp>
      <p:sp>
        <p:nvSpPr>
          <p:cNvPr id="12" name="Segnaposto contenuto 1">
            <a:extLst>
              <a:ext uri="{FF2B5EF4-FFF2-40B4-BE49-F238E27FC236}">
                <a16:creationId xmlns:a16="http://schemas.microsoft.com/office/drawing/2014/main" id="{9D104E26-8DA0-6949-B527-A3FBFAE01349}"/>
              </a:ext>
            </a:extLst>
          </p:cNvPr>
          <p:cNvSpPr>
            <a:spLocks noGrp="1"/>
          </p:cNvSpPr>
          <p:nvPr>
            <p:ph idx="1"/>
          </p:nvPr>
        </p:nvSpPr>
        <p:spPr>
          <a:xfrm>
            <a:off x="838200" y="2458678"/>
            <a:ext cx="10515600" cy="4167205"/>
          </a:xfrm>
        </p:spPr>
        <p:txBody>
          <a:bodyPr>
            <a:noAutofit/>
          </a:bodyPr>
          <a:lstStyle/>
          <a:p>
            <a:r>
              <a:rPr lang="it-IT" sz="2000" dirty="0">
                <a:solidFill>
                  <a:schemeClr val="tx1"/>
                </a:solidFill>
              </a:rPr>
              <a:t>Scheda di monitoraggio annuale             </a:t>
            </a:r>
            <a:r>
              <a:rPr lang="it-IT" sz="2000" dirty="0"/>
              <a:t>sintetico commento agli indicatori</a:t>
            </a:r>
          </a:p>
          <a:p>
            <a:pPr algn="just"/>
            <a:r>
              <a:rPr lang="it-IT" sz="2000" dirty="0"/>
              <a:t>In caso di criticità significative        indicazione di eventuale anticipazione del Riesame ciclico successivo. </a:t>
            </a:r>
          </a:p>
          <a:p>
            <a:pPr algn="just"/>
            <a:r>
              <a:rPr lang="it-IT" sz="2000" dirty="0"/>
              <a:t>Criticità riscontrate  di minore rilievo           azioni correttive, indicando (nei verbali del </a:t>
            </a:r>
            <a:r>
              <a:rPr lang="it-IT" sz="2000" dirty="0" err="1"/>
              <a:t>CdS</a:t>
            </a:r>
            <a:r>
              <a:rPr lang="it-IT" sz="2000" dirty="0"/>
              <a:t> o in altro documento di riprogettazione approvato dal </a:t>
            </a:r>
            <a:r>
              <a:rPr lang="it-IT" sz="2000" dirty="0" err="1"/>
              <a:t>CdS</a:t>
            </a:r>
            <a:r>
              <a:rPr lang="it-IT" sz="2000" dirty="0"/>
              <a:t>)  i tempi, le responsabilità di effettuazione e le modalità di valutazione dell’efficacia.</a:t>
            </a:r>
          </a:p>
          <a:p>
            <a:pPr algn="just"/>
            <a:r>
              <a:rPr lang="it-IT" sz="2000" dirty="0"/>
              <a:t>In questo caso </a:t>
            </a:r>
            <a:r>
              <a:rPr lang="it-IT" sz="2000" b="1" dirty="0"/>
              <a:t>il Documento di Analisi (e Riprogrammazione) Annuale (DARPA)</a:t>
            </a:r>
            <a:r>
              <a:rPr lang="it-IT" sz="2000" b="1" dirty="0">
                <a:solidFill>
                  <a:srgbClr val="FF0000"/>
                </a:solidFill>
              </a:rPr>
              <a:t> </a:t>
            </a:r>
            <a:r>
              <a:rPr lang="it-IT" sz="2000" dirty="0"/>
              <a:t>della didattica del </a:t>
            </a:r>
            <a:r>
              <a:rPr lang="it-IT" sz="2000" dirty="0" err="1"/>
              <a:t>CdS</a:t>
            </a:r>
            <a:r>
              <a:rPr lang="it-IT" sz="2000" dirty="0"/>
              <a:t> sarà costituito dall’analisi degli indicatori contenuta nella Scheda di Monitoraggio annuale del </a:t>
            </a:r>
            <a:r>
              <a:rPr lang="it-IT" sz="2000" dirty="0" err="1"/>
              <a:t>CdS</a:t>
            </a:r>
            <a:r>
              <a:rPr lang="it-IT" sz="2000" dirty="0"/>
              <a:t> (DA) e dal documento o verbale di riprogettazione (RPA)</a:t>
            </a:r>
          </a:p>
          <a:p>
            <a:pPr algn="just"/>
            <a:r>
              <a:rPr lang="it-IT" sz="2000" dirty="0"/>
              <a:t>La Scheda è predisposta dal Gruppo di gestione AQ del Corso di Studio secondo un modello standard predisposto dall’ANVUR nel quale vengono presentati gli indicatori relativi alle carriere degli studenti ed altri indicatori di monitoraggio del </a:t>
            </a:r>
            <a:r>
              <a:rPr lang="it-IT" sz="2000" dirty="0" err="1"/>
              <a:t>CdS</a:t>
            </a:r>
            <a:r>
              <a:rPr lang="it-IT" sz="2000" dirty="0"/>
              <a:t> (didattica, internazionalizzazione, soddisfazione e </a:t>
            </a:r>
            <a:r>
              <a:rPr lang="it-IT" sz="2000" dirty="0" err="1"/>
              <a:t>occupabilità</a:t>
            </a:r>
            <a:r>
              <a:rPr lang="it-IT" sz="2000" dirty="0"/>
              <a:t>, consistenza e qualificazione corpo docente)</a:t>
            </a:r>
          </a:p>
        </p:txBody>
      </p:sp>
      <p:sp>
        <p:nvSpPr>
          <p:cNvPr id="13" name="Freccia a destra rientrata 5">
            <a:extLst>
              <a:ext uri="{FF2B5EF4-FFF2-40B4-BE49-F238E27FC236}">
                <a16:creationId xmlns:a16="http://schemas.microsoft.com/office/drawing/2014/main" id="{2E7BE32D-25DE-D742-85E6-B3DA4554567F}"/>
              </a:ext>
            </a:extLst>
          </p:cNvPr>
          <p:cNvSpPr/>
          <p:nvPr/>
        </p:nvSpPr>
        <p:spPr>
          <a:xfrm>
            <a:off x="4546688" y="2518480"/>
            <a:ext cx="584116" cy="19134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4" name="Freccia a destra rientrata 5">
            <a:extLst>
              <a:ext uri="{FF2B5EF4-FFF2-40B4-BE49-F238E27FC236}">
                <a16:creationId xmlns:a16="http://schemas.microsoft.com/office/drawing/2014/main" id="{2FEA33BD-E82C-164C-B8C7-5EEB893E7DD4}"/>
              </a:ext>
            </a:extLst>
          </p:cNvPr>
          <p:cNvSpPr/>
          <p:nvPr/>
        </p:nvSpPr>
        <p:spPr>
          <a:xfrm>
            <a:off x="4445089" y="2941812"/>
            <a:ext cx="584116" cy="19134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 </a:t>
            </a:r>
          </a:p>
        </p:txBody>
      </p:sp>
      <p:sp>
        <p:nvSpPr>
          <p:cNvPr id="15" name="Freccia a destra rientrata 5">
            <a:extLst>
              <a:ext uri="{FF2B5EF4-FFF2-40B4-BE49-F238E27FC236}">
                <a16:creationId xmlns:a16="http://schemas.microsoft.com/office/drawing/2014/main" id="{64BFB26E-4158-754A-A3A4-26DFFCC4E8BA}"/>
              </a:ext>
            </a:extLst>
          </p:cNvPr>
          <p:cNvSpPr/>
          <p:nvPr/>
        </p:nvSpPr>
        <p:spPr>
          <a:xfrm>
            <a:off x="5105483" y="3619141"/>
            <a:ext cx="584116" cy="19134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 </a:t>
            </a:r>
          </a:p>
        </p:txBody>
      </p:sp>
    </p:spTree>
    <p:extLst>
      <p:ext uri="{BB962C8B-B14F-4D97-AF65-F5344CB8AC3E}">
        <p14:creationId xmlns:p14="http://schemas.microsoft.com/office/powerpoint/2010/main" val="3958871560"/>
      </p:ext>
    </p:extLst>
  </p:cSld>
  <p:clrMapOvr>
    <a:masterClrMapping/>
  </p:clrMapOvr>
  <mc:AlternateContent xmlns:mc="http://schemas.openxmlformats.org/markup-compatibility/2006" xmlns:p14="http://schemas.microsoft.com/office/powerpoint/2010/main">
    <mc:Choice Requires="p14">
      <p:transition spd="slow" p14:dur="2000" advTm="137616"/>
    </mc:Choice>
    <mc:Fallback xmlns="">
      <p:transition spd="slow" advTm="13761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Titolo 1">
            <a:extLst>
              <a:ext uri="{FF2B5EF4-FFF2-40B4-BE49-F238E27FC236}">
                <a16:creationId xmlns:a16="http://schemas.microsoft.com/office/drawing/2014/main" id="{9A288F5B-D84F-6F4E-A579-513B47D2B2A2}"/>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algn="ctr"/>
            <a:r>
              <a:rPr lang="it-IT" sz="4000">
                <a:solidFill>
                  <a:srgbClr val="FFFFFF"/>
                </a:solidFill>
                <a:latin typeface="+mn-lt"/>
                <a:ea typeface="+mn-ea"/>
                <a:cs typeface="+mn-cs"/>
              </a:rPr>
              <a:t>Riferimenti normativi</a:t>
            </a:r>
          </a:p>
        </p:txBody>
      </p:sp>
      <p:sp>
        <p:nvSpPr>
          <p:cNvPr id="2" name="Segnaposto contenuto 1"/>
          <p:cNvSpPr>
            <a:spLocks noGrp="1"/>
          </p:cNvSpPr>
          <p:nvPr>
            <p:ph idx="1"/>
          </p:nvPr>
        </p:nvSpPr>
        <p:spPr>
          <a:xfrm>
            <a:off x="1179226" y="2753936"/>
            <a:ext cx="9833548" cy="3809424"/>
          </a:xfrm>
        </p:spPr>
        <p:txBody>
          <a:bodyPr vert="horz" lIns="91440" tIns="45720" rIns="91440" bIns="45720" rtlCol="0">
            <a:normAutofit/>
          </a:bodyPr>
          <a:lstStyle/>
          <a:p>
            <a:r>
              <a:rPr lang="en-US" sz="1800" dirty="0">
                <a:solidFill>
                  <a:srgbClr val="000000"/>
                </a:solidFill>
              </a:rPr>
              <a:t>Il DM. n. 987/2016 «</a:t>
            </a:r>
            <a:r>
              <a:rPr lang="en-US" sz="1800" dirty="0" err="1">
                <a:solidFill>
                  <a:srgbClr val="000000"/>
                </a:solidFill>
              </a:rPr>
              <a:t>Autovalutazione</a:t>
            </a:r>
            <a:r>
              <a:rPr lang="en-US" sz="1800" dirty="0">
                <a:solidFill>
                  <a:srgbClr val="000000"/>
                </a:solidFill>
              </a:rPr>
              <a:t>, </a:t>
            </a:r>
            <a:r>
              <a:rPr lang="en-US" sz="1800" dirty="0" err="1">
                <a:solidFill>
                  <a:srgbClr val="000000"/>
                </a:solidFill>
              </a:rPr>
              <a:t>valutazione</a:t>
            </a:r>
            <a:r>
              <a:rPr lang="en-US" sz="1800" dirty="0">
                <a:solidFill>
                  <a:srgbClr val="000000"/>
                </a:solidFill>
              </a:rPr>
              <a:t>, </a:t>
            </a:r>
            <a:r>
              <a:rPr lang="en-US" sz="1800" dirty="0" err="1">
                <a:solidFill>
                  <a:srgbClr val="000000"/>
                </a:solidFill>
              </a:rPr>
              <a:t>accreditamento</a:t>
            </a:r>
            <a:r>
              <a:rPr lang="en-US" sz="1800" dirty="0">
                <a:solidFill>
                  <a:srgbClr val="000000"/>
                </a:solidFill>
              </a:rPr>
              <a:t> </a:t>
            </a:r>
            <a:r>
              <a:rPr lang="en-US" sz="1800" dirty="0" err="1">
                <a:solidFill>
                  <a:srgbClr val="000000"/>
                </a:solidFill>
              </a:rPr>
              <a:t>iniziale</a:t>
            </a:r>
            <a:r>
              <a:rPr lang="en-US" sz="1800" dirty="0">
                <a:solidFill>
                  <a:srgbClr val="000000"/>
                </a:solidFill>
              </a:rPr>
              <a:t> e </a:t>
            </a:r>
            <a:r>
              <a:rPr lang="en-US" sz="1800" dirty="0" err="1">
                <a:solidFill>
                  <a:srgbClr val="000000"/>
                </a:solidFill>
              </a:rPr>
              <a:t>periodico</a:t>
            </a:r>
            <a:r>
              <a:rPr lang="en-US" sz="1800" dirty="0">
                <a:solidFill>
                  <a:srgbClr val="000000"/>
                </a:solidFill>
              </a:rPr>
              <a:t> </a:t>
            </a:r>
            <a:r>
              <a:rPr lang="en-US" sz="1800" dirty="0" err="1">
                <a:solidFill>
                  <a:srgbClr val="000000"/>
                </a:solidFill>
              </a:rPr>
              <a:t>delle</a:t>
            </a:r>
            <a:r>
              <a:rPr lang="en-US" sz="1800" dirty="0">
                <a:solidFill>
                  <a:srgbClr val="000000"/>
                </a:solidFill>
              </a:rPr>
              <a:t> </a:t>
            </a:r>
            <a:r>
              <a:rPr lang="en-US" sz="1800" dirty="0" err="1">
                <a:solidFill>
                  <a:srgbClr val="000000"/>
                </a:solidFill>
              </a:rPr>
              <a:t>sedi</a:t>
            </a:r>
            <a:r>
              <a:rPr lang="en-US" sz="1800" dirty="0">
                <a:solidFill>
                  <a:srgbClr val="000000"/>
                </a:solidFill>
              </a:rPr>
              <a:t> e </a:t>
            </a:r>
            <a:r>
              <a:rPr lang="en-US" sz="1800" dirty="0" err="1">
                <a:solidFill>
                  <a:srgbClr val="000000"/>
                </a:solidFill>
              </a:rPr>
              <a:t>dei</a:t>
            </a:r>
            <a:r>
              <a:rPr lang="en-US" sz="1800" dirty="0">
                <a:solidFill>
                  <a:srgbClr val="000000"/>
                </a:solidFill>
              </a:rPr>
              <a:t> </a:t>
            </a:r>
            <a:r>
              <a:rPr lang="en-US" sz="1800" dirty="0" err="1">
                <a:solidFill>
                  <a:srgbClr val="000000"/>
                </a:solidFill>
              </a:rPr>
              <a:t>corsi</a:t>
            </a:r>
            <a:r>
              <a:rPr lang="en-US" sz="1800" dirty="0">
                <a:solidFill>
                  <a:srgbClr val="000000"/>
                </a:solidFill>
              </a:rPr>
              <a:t> di studio </a:t>
            </a:r>
            <a:r>
              <a:rPr lang="en-US" sz="1800" dirty="0" err="1">
                <a:solidFill>
                  <a:srgbClr val="000000"/>
                </a:solidFill>
              </a:rPr>
              <a:t>universitari</a:t>
            </a:r>
            <a:r>
              <a:rPr lang="en-US" sz="1800" dirty="0">
                <a:solidFill>
                  <a:srgbClr val="000000"/>
                </a:solidFill>
              </a:rPr>
              <a:t>» ha </a:t>
            </a:r>
            <a:r>
              <a:rPr lang="en-US" sz="1800" dirty="0" err="1">
                <a:solidFill>
                  <a:srgbClr val="000000"/>
                </a:solidFill>
              </a:rPr>
              <a:t>definito</a:t>
            </a:r>
            <a:r>
              <a:rPr lang="en-US" sz="1800" dirty="0">
                <a:solidFill>
                  <a:srgbClr val="000000"/>
                </a:solidFill>
              </a:rPr>
              <a:t> in </a:t>
            </a:r>
            <a:r>
              <a:rPr lang="en-US" sz="1800" dirty="0" err="1">
                <a:solidFill>
                  <a:srgbClr val="000000"/>
                </a:solidFill>
              </a:rPr>
              <a:t>criteri</a:t>
            </a:r>
            <a:r>
              <a:rPr lang="en-US" sz="1800" dirty="0">
                <a:solidFill>
                  <a:srgbClr val="000000"/>
                </a:solidFill>
              </a:rPr>
              <a:t> per </a:t>
            </a:r>
            <a:r>
              <a:rPr lang="en-US" sz="1800" dirty="0" err="1">
                <a:solidFill>
                  <a:srgbClr val="000000"/>
                </a:solidFill>
              </a:rPr>
              <a:t>il</a:t>
            </a:r>
            <a:r>
              <a:rPr lang="en-US" sz="1800" dirty="0">
                <a:solidFill>
                  <a:srgbClr val="000000"/>
                </a:solidFill>
              </a:rPr>
              <a:t> </a:t>
            </a:r>
            <a:r>
              <a:rPr lang="en-US" sz="1800" dirty="0" err="1">
                <a:solidFill>
                  <a:srgbClr val="000000"/>
                </a:solidFill>
              </a:rPr>
              <a:t>potenziamento</a:t>
            </a:r>
            <a:r>
              <a:rPr lang="en-US" sz="1800" dirty="0">
                <a:solidFill>
                  <a:srgbClr val="000000"/>
                </a:solidFill>
              </a:rPr>
              <a:t> </a:t>
            </a:r>
            <a:r>
              <a:rPr lang="en-US" sz="1800" dirty="0" err="1">
                <a:solidFill>
                  <a:srgbClr val="000000"/>
                </a:solidFill>
              </a:rPr>
              <a:t>dell'autovalutazione</a:t>
            </a:r>
            <a:r>
              <a:rPr lang="en-US" sz="1800" dirty="0">
                <a:solidFill>
                  <a:srgbClr val="000000"/>
                </a:solidFill>
              </a:rPr>
              <a:t>, </a:t>
            </a:r>
            <a:r>
              <a:rPr lang="en-US" sz="1800" dirty="0" err="1">
                <a:solidFill>
                  <a:srgbClr val="000000"/>
                </a:solidFill>
              </a:rPr>
              <a:t>dell'accreditamento</a:t>
            </a:r>
            <a:r>
              <a:rPr lang="en-US" sz="1800" dirty="0">
                <a:solidFill>
                  <a:srgbClr val="000000"/>
                </a:solidFill>
              </a:rPr>
              <a:t> </a:t>
            </a:r>
            <a:r>
              <a:rPr lang="en-US" sz="1800" dirty="0" err="1">
                <a:solidFill>
                  <a:srgbClr val="000000"/>
                </a:solidFill>
              </a:rPr>
              <a:t>iniziale</a:t>
            </a:r>
            <a:r>
              <a:rPr lang="en-US" sz="1800" dirty="0">
                <a:solidFill>
                  <a:srgbClr val="000000"/>
                </a:solidFill>
              </a:rPr>
              <a:t> e </a:t>
            </a:r>
            <a:r>
              <a:rPr lang="en-US" sz="1800" dirty="0" err="1">
                <a:solidFill>
                  <a:srgbClr val="000000"/>
                </a:solidFill>
              </a:rPr>
              <a:t>periodico</a:t>
            </a:r>
            <a:r>
              <a:rPr lang="en-US" sz="1800" dirty="0">
                <a:solidFill>
                  <a:srgbClr val="000000"/>
                </a:solidFill>
              </a:rPr>
              <a:t> </a:t>
            </a:r>
            <a:r>
              <a:rPr lang="en-US" sz="1800" dirty="0" err="1">
                <a:solidFill>
                  <a:srgbClr val="000000"/>
                </a:solidFill>
              </a:rPr>
              <a:t>delle</a:t>
            </a:r>
            <a:r>
              <a:rPr lang="en-US" sz="1800" dirty="0">
                <a:solidFill>
                  <a:srgbClr val="000000"/>
                </a:solidFill>
              </a:rPr>
              <a:t> </a:t>
            </a:r>
            <a:r>
              <a:rPr lang="en-US" sz="1800" dirty="0" err="1">
                <a:solidFill>
                  <a:srgbClr val="000000"/>
                </a:solidFill>
              </a:rPr>
              <a:t>sedi</a:t>
            </a:r>
            <a:r>
              <a:rPr lang="en-US" sz="1800" dirty="0">
                <a:solidFill>
                  <a:srgbClr val="000000"/>
                </a:solidFill>
              </a:rPr>
              <a:t> e </a:t>
            </a:r>
            <a:r>
              <a:rPr lang="en-US" sz="1800" dirty="0" err="1">
                <a:solidFill>
                  <a:srgbClr val="000000"/>
                </a:solidFill>
              </a:rPr>
              <a:t>dei</a:t>
            </a:r>
            <a:r>
              <a:rPr lang="en-US" sz="1800" dirty="0">
                <a:solidFill>
                  <a:srgbClr val="000000"/>
                </a:solidFill>
              </a:rPr>
              <a:t> </a:t>
            </a:r>
            <a:r>
              <a:rPr lang="en-US" sz="1800" dirty="0" err="1">
                <a:solidFill>
                  <a:srgbClr val="000000"/>
                </a:solidFill>
              </a:rPr>
              <a:t>CdS</a:t>
            </a:r>
            <a:endParaRPr lang="en-US" sz="1800" dirty="0">
              <a:solidFill>
                <a:srgbClr val="000000"/>
              </a:solidFill>
            </a:endParaRPr>
          </a:p>
          <a:p>
            <a:pPr marR="216477">
              <a:buSzPct val="85000"/>
            </a:pPr>
            <a:r>
              <a:rPr lang="en-US" sz="1800" dirty="0" err="1">
                <a:solidFill>
                  <a:srgbClr val="000000"/>
                </a:solidFill>
              </a:rPr>
              <a:t>Linee</a:t>
            </a:r>
            <a:r>
              <a:rPr lang="en-US" sz="1800" dirty="0">
                <a:solidFill>
                  <a:srgbClr val="000000"/>
                </a:solidFill>
              </a:rPr>
              <a:t> </a:t>
            </a:r>
            <a:r>
              <a:rPr lang="en-US" sz="1800" dirty="0" err="1">
                <a:solidFill>
                  <a:srgbClr val="000000"/>
                </a:solidFill>
              </a:rPr>
              <a:t>Guida</a:t>
            </a:r>
            <a:r>
              <a:rPr lang="en-US" sz="1800" dirty="0">
                <a:solidFill>
                  <a:srgbClr val="000000"/>
                </a:solidFill>
              </a:rPr>
              <a:t> AVA 2.0</a:t>
            </a:r>
          </a:p>
          <a:p>
            <a:pPr marR="216477">
              <a:buSzPct val="85000"/>
            </a:pPr>
            <a:r>
              <a:rPr lang="en-US" sz="1800" b="1" dirty="0">
                <a:solidFill>
                  <a:srgbClr val="000000"/>
                </a:solidFill>
                <a:hlinkClick r:id="rId3"/>
              </a:rPr>
              <a:t>http://www.anvur.org/attachments/article/26/LG_AVA_10-8-17.pdf</a:t>
            </a:r>
            <a:r>
              <a:rPr lang="en-US" sz="1800" b="1" dirty="0">
                <a:solidFill>
                  <a:srgbClr val="000000"/>
                </a:solidFill>
              </a:rPr>
              <a:t> </a:t>
            </a:r>
          </a:p>
          <a:p>
            <a:pPr marR="216477">
              <a:buSzPct val="85000"/>
            </a:pPr>
            <a:r>
              <a:rPr lang="en-US" sz="1800" dirty="0">
                <a:solidFill>
                  <a:srgbClr val="000000"/>
                </a:solidFill>
              </a:rPr>
              <a:t>DM 194/2015 – </a:t>
            </a:r>
            <a:r>
              <a:rPr lang="en-US" sz="1800" dirty="0" err="1">
                <a:solidFill>
                  <a:srgbClr val="000000"/>
                </a:solidFill>
              </a:rPr>
              <a:t>Requisiti</a:t>
            </a:r>
            <a:r>
              <a:rPr lang="en-US" sz="1800" dirty="0">
                <a:solidFill>
                  <a:srgbClr val="000000"/>
                </a:solidFill>
              </a:rPr>
              <a:t> </a:t>
            </a:r>
            <a:r>
              <a:rPr lang="en-US" sz="1800" dirty="0" err="1">
                <a:solidFill>
                  <a:srgbClr val="000000"/>
                </a:solidFill>
              </a:rPr>
              <a:t>docenza</a:t>
            </a:r>
            <a:r>
              <a:rPr lang="en-US" sz="1800" dirty="0">
                <a:solidFill>
                  <a:srgbClr val="000000"/>
                </a:solidFill>
              </a:rPr>
              <a:t> per </a:t>
            </a:r>
            <a:r>
              <a:rPr lang="en-US" sz="1800" dirty="0" err="1">
                <a:solidFill>
                  <a:srgbClr val="000000"/>
                </a:solidFill>
              </a:rPr>
              <a:t>accreditamento</a:t>
            </a:r>
            <a:r>
              <a:rPr lang="en-US" sz="1800" dirty="0">
                <a:solidFill>
                  <a:srgbClr val="000000"/>
                </a:solidFill>
              </a:rPr>
              <a:t> </a:t>
            </a:r>
            <a:r>
              <a:rPr lang="en-US" sz="1800" dirty="0" err="1">
                <a:solidFill>
                  <a:srgbClr val="000000"/>
                </a:solidFill>
              </a:rPr>
              <a:t>corsi</a:t>
            </a:r>
            <a:r>
              <a:rPr lang="en-US" sz="1800" dirty="0">
                <a:solidFill>
                  <a:srgbClr val="000000"/>
                </a:solidFill>
              </a:rPr>
              <a:t> di studio</a:t>
            </a:r>
          </a:p>
          <a:p>
            <a:pPr marR="216477">
              <a:buSzPct val="85000"/>
            </a:pPr>
            <a:r>
              <a:rPr lang="en-US" sz="1800" dirty="0">
                <a:solidFill>
                  <a:srgbClr val="000000"/>
                </a:solidFill>
              </a:rPr>
              <a:t>DM 6/2019 – </a:t>
            </a:r>
            <a:r>
              <a:rPr lang="en-US" sz="1800" dirty="0" err="1">
                <a:solidFill>
                  <a:srgbClr val="000000"/>
                </a:solidFill>
              </a:rPr>
              <a:t>Decreto</a:t>
            </a:r>
            <a:r>
              <a:rPr lang="en-US" sz="1800" dirty="0">
                <a:solidFill>
                  <a:srgbClr val="000000"/>
                </a:solidFill>
              </a:rPr>
              <a:t> </a:t>
            </a:r>
            <a:r>
              <a:rPr lang="en-US" sz="1800" dirty="0" err="1">
                <a:solidFill>
                  <a:srgbClr val="000000"/>
                </a:solidFill>
              </a:rPr>
              <a:t>autovalutazione</a:t>
            </a:r>
            <a:r>
              <a:rPr lang="en-US" sz="1800" dirty="0">
                <a:solidFill>
                  <a:srgbClr val="000000"/>
                </a:solidFill>
              </a:rPr>
              <a:t>, </a:t>
            </a:r>
            <a:r>
              <a:rPr lang="en-US" sz="1800" dirty="0" err="1">
                <a:solidFill>
                  <a:srgbClr val="000000"/>
                </a:solidFill>
              </a:rPr>
              <a:t>valutazione</a:t>
            </a:r>
            <a:r>
              <a:rPr lang="en-US" sz="1800" dirty="0">
                <a:solidFill>
                  <a:srgbClr val="000000"/>
                </a:solidFill>
              </a:rPr>
              <a:t>, </a:t>
            </a:r>
            <a:r>
              <a:rPr lang="en-US" sz="1800" dirty="0" err="1">
                <a:solidFill>
                  <a:srgbClr val="000000"/>
                </a:solidFill>
              </a:rPr>
              <a:t>accreditamento</a:t>
            </a:r>
            <a:r>
              <a:rPr lang="en-US" sz="1800" dirty="0">
                <a:solidFill>
                  <a:srgbClr val="000000"/>
                </a:solidFill>
              </a:rPr>
              <a:t> </a:t>
            </a:r>
            <a:r>
              <a:rPr lang="en-US" sz="1800" dirty="0" err="1">
                <a:solidFill>
                  <a:srgbClr val="000000"/>
                </a:solidFill>
              </a:rPr>
              <a:t>iniziale</a:t>
            </a:r>
            <a:r>
              <a:rPr lang="en-US" sz="1800" dirty="0">
                <a:solidFill>
                  <a:srgbClr val="000000"/>
                </a:solidFill>
              </a:rPr>
              <a:t> e </a:t>
            </a:r>
            <a:r>
              <a:rPr lang="en-US" sz="1800" dirty="0" err="1">
                <a:solidFill>
                  <a:srgbClr val="000000"/>
                </a:solidFill>
              </a:rPr>
              <a:t>periodico</a:t>
            </a:r>
            <a:r>
              <a:rPr lang="en-US" sz="1800" dirty="0">
                <a:solidFill>
                  <a:srgbClr val="000000"/>
                </a:solidFill>
              </a:rPr>
              <a:t> </a:t>
            </a:r>
            <a:r>
              <a:rPr lang="en-US" sz="1800" dirty="0" err="1">
                <a:solidFill>
                  <a:srgbClr val="000000"/>
                </a:solidFill>
              </a:rPr>
              <a:t>delle</a:t>
            </a:r>
            <a:r>
              <a:rPr lang="en-US" sz="1800" dirty="0">
                <a:solidFill>
                  <a:srgbClr val="000000"/>
                </a:solidFill>
              </a:rPr>
              <a:t> </a:t>
            </a:r>
            <a:r>
              <a:rPr lang="en-US" sz="1800" dirty="0" err="1">
                <a:solidFill>
                  <a:srgbClr val="000000"/>
                </a:solidFill>
              </a:rPr>
              <a:t>sedi</a:t>
            </a:r>
            <a:r>
              <a:rPr lang="en-US" sz="1800" dirty="0">
                <a:solidFill>
                  <a:srgbClr val="000000"/>
                </a:solidFill>
              </a:rPr>
              <a:t> e </a:t>
            </a:r>
            <a:r>
              <a:rPr lang="en-US" sz="1800" dirty="0" err="1">
                <a:solidFill>
                  <a:srgbClr val="000000"/>
                </a:solidFill>
              </a:rPr>
              <a:t>dei</a:t>
            </a:r>
            <a:r>
              <a:rPr lang="en-US" sz="1800" dirty="0">
                <a:solidFill>
                  <a:srgbClr val="000000"/>
                </a:solidFill>
              </a:rPr>
              <a:t> </a:t>
            </a:r>
            <a:r>
              <a:rPr lang="en-US" sz="1800" dirty="0" err="1">
                <a:solidFill>
                  <a:srgbClr val="000000"/>
                </a:solidFill>
              </a:rPr>
              <a:t>corsi</a:t>
            </a:r>
            <a:r>
              <a:rPr lang="en-US" sz="1800" dirty="0">
                <a:solidFill>
                  <a:srgbClr val="000000"/>
                </a:solidFill>
              </a:rPr>
              <a:t> di studio </a:t>
            </a:r>
          </a:p>
          <a:p>
            <a:pPr marR="216477">
              <a:buSzPct val="85000"/>
            </a:pPr>
            <a:r>
              <a:rPr lang="en-US" sz="1800" dirty="0" err="1">
                <a:solidFill>
                  <a:srgbClr val="000000"/>
                </a:solidFill>
              </a:rPr>
              <a:t>Nuove</a:t>
            </a:r>
            <a:r>
              <a:rPr lang="en-US" sz="1800" dirty="0">
                <a:solidFill>
                  <a:srgbClr val="000000"/>
                </a:solidFill>
              </a:rPr>
              <a:t> </a:t>
            </a:r>
            <a:r>
              <a:rPr lang="en-US" sz="1800" dirty="0" err="1">
                <a:solidFill>
                  <a:srgbClr val="000000"/>
                </a:solidFill>
              </a:rPr>
              <a:t>linee</a:t>
            </a:r>
            <a:r>
              <a:rPr lang="en-US" sz="1800" dirty="0">
                <a:solidFill>
                  <a:srgbClr val="000000"/>
                </a:solidFill>
              </a:rPr>
              <a:t> </a:t>
            </a:r>
            <a:r>
              <a:rPr lang="en-US" sz="1800" dirty="0" err="1">
                <a:solidFill>
                  <a:srgbClr val="000000"/>
                </a:solidFill>
              </a:rPr>
              <a:t>guida</a:t>
            </a:r>
            <a:r>
              <a:rPr lang="en-US" sz="1800" dirty="0">
                <a:solidFill>
                  <a:srgbClr val="000000"/>
                </a:solidFill>
              </a:rPr>
              <a:t> del CUN</a:t>
            </a:r>
          </a:p>
          <a:p>
            <a:pPr marR="216477">
              <a:buSzPct val="85000"/>
            </a:pPr>
            <a:r>
              <a:rPr lang="en-US" sz="1800" dirty="0" err="1">
                <a:solidFill>
                  <a:srgbClr val="000000"/>
                </a:solidFill>
              </a:rPr>
              <a:t>Varie</a:t>
            </a:r>
            <a:r>
              <a:rPr lang="en-US" sz="1800" dirty="0">
                <a:solidFill>
                  <a:srgbClr val="000000"/>
                </a:solidFill>
              </a:rPr>
              <a:t> note MIUR</a:t>
            </a:r>
          </a:p>
          <a:p>
            <a:endParaRPr lang="en-US" sz="1800" dirty="0">
              <a:solidFill>
                <a:srgbClr val="000000"/>
              </a:solidFill>
            </a:endParaRPr>
          </a:p>
        </p:txBody>
      </p:sp>
    </p:spTree>
    <p:extLst>
      <p:ext uri="{BB962C8B-B14F-4D97-AF65-F5344CB8AC3E}">
        <p14:creationId xmlns:p14="http://schemas.microsoft.com/office/powerpoint/2010/main" val="2837035862"/>
      </p:ext>
    </p:extLst>
  </p:cSld>
  <p:clrMapOvr>
    <a:masterClrMapping/>
  </p:clrMapOvr>
  <mc:AlternateContent xmlns:mc="http://schemas.openxmlformats.org/markup-compatibility/2006" xmlns:p14="http://schemas.microsoft.com/office/powerpoint/2010/main">
    <mc:Choice Requires="p14">
      <p:transition spd="slow" p14:dur="2000" advTm="98116"/>
    </mc:Choice>
    <mc:Fallback xmlns="">
      <p:transition spd="slow" advTm="98116"/>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olo 1">
            <a:extLst>
              <a:ext uri="{FF2B5EF4-FFF2-40B4-BE49-F238E27FC236}">
                <a16:creationId xmlns:a16="http://schemas.microsoft.com/office/drawing/2014/main" id="{76B3E497-1706-A54A-B9E8-D4C6B49137A2}"/>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Rapporto di Riesame ciclico</a:t>
            </a:r>
          </a:p>
        </p:txBody>
      </p:sp>
      <p:sp>
        <p:nvSpPr>
          <p:cNvPr id="17" name="Segnaposto contenuto 1">
            <a:extLst>
              <a:ext uri="{FF2B5EF4-FFF2-40B4-BE49-F238E27FC236}">
                <a16:creationId xmlns:a16="http://schemas.microsoft.com/office/drawing/2014/main" id="{737BC125-6E12-A148-9AE2-0FC6172CE29C}"/>
              </a:ext>
            </a:extLst>
          </p:cNvPr>
          <p:cNvSpPr>
            <a:spLocks noGrp="1"/>
          </p:cNvSpPr>
          <p:nvPr>
            <p:ph idx="1"/>
          </p:nvPr>
        </p:nvSpPr>
        <p:spPr>
          <a:xfrm>
            <a:off x="838200" y="2676722"/>
            <a:ext cx="10515600" cy="3764718"/>
          </a:xfrm>
        </p:spPr>
        <p:txBody>
          <a:bodyPr>
            <a:noAutofit/>
          </a:bodyPr>
          <a:lstStyle/>
          <a:p>
            <a:pPr algn="just"/>
            <a:r>
              <a:rPr lang="it-IT" sz="2000" dirty="0"/>
              <a:t>Contiene </a:t>
            </a:r>
            <a:r>
              <a:rPr lang="it-IT" sz="2000" b="1" dirty="0"/>
              <a:t>un’autovalutazione approfondita </a:t>
            </a:r>
            <a:r>
              <a:rPr lang="it-IT" sz="2000" dirty="0"/>
              <a:t>dell’andamento complessivo del </a:t>
            </a:r>
            <a:r>
              <a:rPr lang="it-IT" sz="2000" dirty="0" err="1"/>
              <a:t>CdS</a:t>
            </a:r>
            <a:r>
              <a:rPr lang="it-IT" sz="2000" dirty="0"/>
              <a:t>, sulla base di tutti gli elementi di analisi utili. </a:t>
            </a:r>
          </a:p>
          <a:p>
            <a:pPr algn="just"/>
            <a:r>
              <a:rPr lang="it-IT" sz="2000" dirty="0"/>
              <a:t>Nel Rapporto, il </a:t>
            </a:r>
            <a:r>
              <a:rPr lang="it-IT" sz="2000" dirty="0" err="1"/>
              <a:t>CdS</a:t>
            </a:r>
            <a:r>
              <a:rPr lang="it-IT" sz="2000" dirty="0"/>
              <a:t>, oltre a identificare e analizzare i problemi e le sfide più rilevanti, propone soluzioni da realizzare nel ciclo successivo.</a:t>
            </a:r>
          </a:p>
          <a:p>
            <a:pPr algn="just"/>
            <a:r>
              <a:rPr lang="it-IT" sz="2000" dirty="0">
                <a:solidFill>
                  <a:schemeClr val="tx1"/>
                </a:solidFill>
              </a:rPr>
              <a:t>Il Rapporto di Riesame Ciclico</a:t>
            </a:r>
            <a:r>
              <a:rPr lang="it-IT" sz="2000" dirty="0"/>
              <a:t>, così come previsto dall’ANVUR, è redatto dal Coordinatore di </a:t>
            </a:r>
            <a:r>
              <a:rPr lang="it-IT" sz="2000" dirty="0" err="1"/>
              <a:t>CdS</a:t>
            </a:r>
            <a:r>
              <a:rPr lang="it-IT" sz="2000" dirty="0"/>
              <a:t> con il supporto del </a:t>
            </a:r>
            <a:r>
              <a:rPr lang="it-IT" sz="2000" b="1" dirty="0"/>
              <a:t>Gruppo di Riesame </a:t>
            </a:r>
            <a:r>
              <a:rPr lang="it-IT" sz="2000" dirty="0"/>
              <a:t>ed è di norma compilato: </a:t>
            </a:r>
          </a:p>
          <a:p>
            <a:pPr lvl="1" algn="just"/>
            <a:r>
              <a:rPr lang="it-IT" sz="1800" dirty="0"/>
              <a:t>almeno una volta ogni cinque anni; </a:t>
            </a:r>
          </a:p>
          <a:p>
            <a:pPr lvl="1" algn="just"/>
            <a:r>
              <a:rPr lang="it-IT" sz="1800" dirty="0"/>
              <a:t>su richiesta del Nucleo di Valutazione; </a:t>
            </a:r>
          </a:p>
          <a:p>
            <a:pPr lvl="1" algn="just"/>
            <a:r>
              <a:rPr lang="it-IT" sz="1800" dirty="0"/>
              <a:t>su specifica richiesta ANVUR, MIUR e/o Ateneo;</a:t>
            </a:r>
          </a:p>
          <a:p>
            <a:pPr lvl="1" algn="just"/>
            <a:r>
              <a:rPr lang="it-IT" sz="1800" dirty="0"/>
              <a:t>in presenza di forti criticità; </a:t>
            </a:r>
          </a:p>
          <a:p>
            <a:pPr lvl="1" algn="just"/>
            <a:r>
              <a:rPr lang="it-IT" sz="1800" dirty="0"/>
              <a:t>in presenza di modifiche sostanziali dell’ordinamento o del progetto formativo. </a:t>
            </a:r>
          </a:p>
          <a:p>
            <a:endParaRPr lang="it-IT" sz="2000" dirty="0"/>
          </a:p>
        </p:txBody>
      </p:sp>
    </p:spTree>
    <p:extLst>
      <p:ext uri="{BB962C8B-B14F-4D97-AF65-F5344CB8AC3E}">
        <p14:creationId xmlns:p14="http://schemas.microsoft.com/office/powerpoint/2010/main" val="3295168444"/>
      </p:ext>
    </p:extLst>
  </p:cSld>
  <p:clrMapOvr>
    <a:masterClrMapping/>
  </p:clrMapOvr>
  <mc:AlternateContent xmlns:mc="http://schemas.openxmlformats.org/markup-compatibility/2006" xmlns:p14="http://schemas.microsoft.com/office/powerpoint/2010/main">
    <mc:Choice Requires="p14">
      <p:transition spd="slow" p14:dur="2000" advTm="79913"/>
    </mc:Choice>
    <mc:Fallback xmlns="">
      <p:transition spd="slow" advTm="79913"/>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olo 1">
            <a:extLst>
              <a:ext uri="{FF2B5EF4-FFF2-40B4-BE49-F238E27FC236}">
                <a16:creationId xmlns:a16="http://schemas.microsoft.com/office/drawing/2014/main" id="{76B3E497-1706-A54A-B9E8-D4C6B49137A2}"/>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Relazione Commissione Paritetica</a:t>
            </a:r>
          </a:p>
        </p:txBody>
      </p:sp>
      <p:sp>
        <p:nvSpPr>
          <p:cNvPr id="12" name="Segnaposto contenuto 1">
            <a:extLst>
              <a:ext uri="{FF2B5EF4-FFF2-40B4-BE49-F238E27FC236}">
                <a16:creationId xmlns:a16="http://schemas.microsoft.com/office/drawing/2014/main" id="{46413459-C339-7C40-AB70-4EEB78821C7F}"/>
              </a:ext>
            </a:extLst>
          </p:cNvPr>
          <p:cNvSpPr>
            <a:spLocks noGrp="1"/>
          </p:cNvSpPr>
          <p:nvPr>
            <p:ph idx="1"/>
          </p:nvPr>
        </p:nvSpPr>
        <p:spPr>
          <a:xfrm>
            <a:off x="838200" y="2416468"/>
            <a:ext cx="10515600" cy="3252812"/>
          </a:xfrm>
        </p:spPr>
        <p:txBody>
          <a:bodyPr>
            <a:noAutofit/>
          </a:bodyPr>
          <a:lstStyle/>
          <a:p>
            <a:pPr algn="just"/>
            <a:r>
              <a:rPr lang="it-IT" sz="2000" b="1" dirty="0"/>
              <a:t>Relazione</a:t>
            </a:r>
            <a:r>
              <a:rPr lang="it-IT" sz="2000" dirty="0"/>
              <a:t> </a:t>
            </a:r>
            <a:r>
              <a:rPr lang="it-IT" sz="2000" b="1" dirty="0"/>
              <a:t>Annuale</a:t>
            </a:r>
            <a:r>
              <a:rPr lang="it-IT" sz="2000" b="1" dirty="0">
                <a:solidFill>
                  <a:srgbClr val="FF0000"/>
                </a:solidFill>
              </a:rPr>
              <a:t> </a:t>
            </a:r>
            <a:r>
              <a:rPr lang="it-IT" sz="2000" dirty="0">
                <a:solidFill>
                  <a:schemeClr val="tx1"/>
                </a:solidFill>
              </a:rPr>
              <a:t>da parte delle Commissioni paritetiche docenti-studenti </a:t>
            </a:r>
            <a:r>
              <a:rPr lang="it-IT" sz="2000" dirty="0"/>
              <a:t>di  Dipartimento, contiene  proposte per il miglioramento della qualità e dell’efficacia delle strutture didattiche. </a:t>
            </a:r>
          </a:p>
          <a:p>
            <a:pPr algn="just"/>
            <a:endParaRPr lang="it-IT" sz="2000" dirty="0"/>
          </a:p>
          <a:p>
            <a:pPr algn="just"/>
            <a:r>
              <a:rPr lang="it-IT" sz="2000" dirty="0"/>
              <a:t>La Relazione, basata su elementi di analisi indipendente (e non solo sulla SMA), deve pervenire </a:t>
            </a:r>
            <a:r>
              <a:rPr lang="it-IT" sz="2000" b="1" dirty="0"/>
              <a:t>al</a:t>
            </a:r>
            <a:r>
              <a:rPr lang="it-IT" sz="2000" b="1" dirty="0">
                <a:solidFill>
                  <a:srgbClr val="FF0000"/>
                </a:solidFill>
              </a:rPr>
              <a:t> </a:t>
            </a:r>
            <a:r>
              <a:rPr lang="it-IT" sz="2000" b="1" dirty="0"/>
              <a:t>Nucleo di Valutazione, al PQA e ai </a:t>
            </a:r>
            <a:r>
              <a:rPr lang="it-IT" sz="2000" b="1" dirty="0" err="1"/>
              <a:t>CdS</a:t>
            </a:r>
            <a:r>
              <a:rPr lang="it-IT" sz="2000" dirty="0"/>
              <a:t>, che la recepiscono e si attivano per elaborare proposte di miglioramento.</a:t>
            </a:r>
          </a:p>
          <a:p>
            <a:pPr algn="just"/>
            <a:endParaRPr lang="it-IT" sz="2000" dirty="0"/>
          </a:p>
          <a:p>
            <a:pPr algn="just"/>
            <a:r>
              <a:rPr lang="it-IT" sz="2000" dirty="0"/>
              <a:t>Gli aspetti rilevanti di tale processo devono essere evidenziati sia nelle Relazioni del </a:t>
            </a:r>
            <a:r>
              <a:rPr lang="it-IT" sz="2000" dirty="0" err="1"/>
              <a:t>NdV</a:t>
            </a:r>
            <a:r>
              <a:rPr lang="it-IT" sz="2000" dirty="0"/>
              <a:t> sia nella SUA-</a:t>
            </a:r>
            <a:r>
              <a:rPr lang="it-IT" sz="2000" dirty="0" err="1"/>
              <a:t>CdS</a:t>
            </a:r>
            <a:r>
              <a:rPr lang="it-IT" sz="2000" dirty="0"/>
              <a:t> e nel Rapporto di Riesame Ciclico. </a:t>
            </a:r>
          </a:p>
          <a:p>
            <a:pPr algn="just"/>
            <a:endParaRPr lang="it-IT" sz="2000" dirty="0"/>
          </a:p>
          <a:p>
            <a:pPr algn="just"/>
            <a:endParaRPr lang="it-IT" sz="2000" dirty="0"/>
          </a:p>
          <a:p>
            <a:pPr algn="just"/>
            <a:endParaRPr lang="it-IT" sz="2000" dirty="0"/>
          </a:p>
          <a:p>
            <a:pPr algn="just"/>
            <a:endParaRPr lang="it-IT" sz="2000" dirty="0"/>
          </a:p>
          <a:p>
            <a:endParaRPr lang="it-IT" sz="2000" dirty="0"/>
          </a:p>
        </p:txBody>
      </p:sp>
    </p:spTree>
    <p:extLst>
      <p:ext uri="{BB962C8B-B14F-4D97-AF65-F5344CB8AC3E}">
        <p14:creationId xmlns:p14="http://schemas.microsoft.com/office/powerpoint/2010/main" val="959612730"/>
      </p:ext>
    </p:extLst>
  </p:cSld>
  <p:clrMapOvr>
    <a:masterClrMapping/>
  </p:clrMapOvr>
  <mc:AlternateContent xmlns:mc="http://schemas.openxmlformats.org/markup-compatibility/2006" xmlns:p14="http://schemas.microsoft.com/office/powerpoint/2010/main">
    <mc:Choice Requires="p14">
      <p:transition spd="slow" p14:dur="2000" advTm="74129"/>
    </mc:Choice>
    <mc:Fallback xmlns="">
      <p:transition spd="slow" advTm="74129"/>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contenuto 1"/>
          <p:cNvSpPr>
            <a:spLocks noGrp="1"/>
          </p:cNvSpPr>
          <p:nvPr>
            <p:ph idx="1"/>
          </p:nvPr>
        </p:nvSpPr>
        <p:spPr>
          <a:xfrm>
            <a:off x="1179226" y="3092970"/>
            <a:ext cx="9833548" cy="2693976"/>
          </a:xfrm>
        </p:spPr>
        <p:txBody>
          <a:bodyPr>
            <a:normAutofit/>
          </a:bodyPr>
          <a:lstStyle/>
          <a:p>
            <a:pPr marL="0" indent="0">
              <a:buNone/>
            </a:pPr>
            <a:r>
              <a:rPr lang="it-IT" sz="2000" dirty="0">
                <a:solidFill>
                  <a:srgbClr val="000000"/>
                </a:solidFill>
              </a:rPr>
              <a:t>La fase delle modifiche ha lo scopo di migliorare il processo introducendo azioni correttivi sulle</a:t>
            </a:r>
          </a:p>
          <a:p>
            <a:pPr marL="0" indent="0">
              <a:buNone/>
            </a:pPr>
            <a:r>
              <a:rPr lang="it-IT" sz="2000" b="1" dirty="0">
                <a:solidFill>
                  <a:srgbClr val="000000"/>
                </a:solidFill>
              </a:rPr>
              <a:t>differenze</a:t>
            </a:r>
            <a:r>
              <a:rPr lang="it-IT" sz="2000" dirty="0">
                <a:solidFill>
                  <a:srgbClr val="000000"/>
                </a:solidFill>
              </a:rPr>
              <a:t> significative tra i risultati effettivi e previsti, analizzando tali differenze per determinarne</a:t>
            </a:r>
          </a:p>
          <a:p>
            <a:pPr marL="0" indent="0">
              <a:buNone/>
            </a:pPr>
            <a:r>
              <a:rPr lang="it-IT" sz="2000" b="1" dirty="0">
                <a:solidFill>
                  <a:srgbClr val="000000"/>
                </a:solidFill>
              </a:rPr>
              <a:t>le cause </a:t>
            </a:r>
            <a:r>
              <a:rPr lang="it-IT" sz="2000" dirty="0">
                <a:solidFill>
                  <a:srgbClr val="000000"/>
                </a:solidFill>
              </a:rPr>
              <a:t>e individuare dove applicare ed attuare le modifiche (riprogettazione) per ottenere il</a:t>
            </a:r>
          </a:p>
          <a:p>
            <a:pPr marL="0" indent="0">
              <a:buNone/>
            </a:pPr>
            <a:r>
              <a:rPr lang="it-IT" sz="2000" b="1" dirty="0">
                <a:solidFill>
                  <a:srgbClr val="000000"/>
                </a:solidFill>
              </a:rPr>
              <a:t>miglioramento </a:t>
            </a:r>
            <a:r>
              <a:rPr lang="it-IT" sz="2000" dirty="0">
                <a:solidFill>
                  <a:srgbClr val="000000"/>
                </a:solidFill>
              </a:rPr>
              <a:t>del processo.</a:t>
            </a:r>
          </a:p>
          <a:p>
            <a:endParaRPr lang="it-IT" sz="2000" dirty="0">
              <a:solidFill>
                <a:srgbClr val="000000"/>
              </a:solidFill>
            </a:endParaRPr>
          </a:p>
        </p:txBody>
      </p:sp>
      <p:sp>
        <p:nvSpPr>
          <p:cNvPr id="10" name="Titolo 1">
            <a:extLst>
              <a:ext uri="{FF2B5EF4-FFF2-40B4-BE49-F238E27FC236}">
                <a16:creationId xmlns:a16="http://schemas.microsoft.com/office/drawing/2014/main" id="{49691692-13BE-4749-8059-840CB274BEA9}"/>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La fase delle modifiche – ACT </a:t>
            </a:r>
          </a:p>
        </p:txBody>
      </p:sp>
    </p:spTree>
    <p:extLst>
      <p:ext uri="{BB962C8B-B14F-4D97-AF65-F5344CB8AC3E}">
        <p14:creationId xmlns:p14="http://schemas.microsoft.com/office/powerpoint/2010/main" val="1180736198"/>
      </p:ext>
    </p:extLst>
  </p:cSld>
  <p:clrMapOvr>
    <a:masterClrMapping/>
  </p:clrMapOvr>
  <mc:AlternateContent xmlns:mc="http://schemas.openxmlformats.org/markup-compatibility/2006" xmlns:p14="http://schemas.microsoft.com/office/powerpoint/2010/main">
    <mc:Choice Requires="p14">
      <p:transition spd="slow" p14:dur="2000" advTm="80926"/>
    </mc:Choice>
    <mc:Fallback xmlns="">
      <p:transition spd="slow" advTm="80926"/>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contenuto 1"/>
          <p:cNvSpPr>
            <a:spLocks noGrp="1"/>
          </p:cNvSpPr>
          <p:nvPr>
            <p:ph idx="1"/>
          </p:nvPr>
        </p:nvSpPr>
        <p:spPr>
          <a:xfrm>
            <a:off x="1179226" y="2978923"/>
            <a:ext cx="9833548" cy="3653270"/>
          </a:xfrm>
        </p:spPr>
        <p:txBody>
          <a:bodyPr>
            <a:normAutofit/>
          </a:bodyPr>
          <a:lstStyle/>
          <a:p>
            <a:r>
              <a:rPr lang="it-IT" sz="2000" b="1" dirty="0">
                <a:solidFill>
                  <a:srgbClr val="000000"/>
                </a:solidFill>
              </a:rPr>
              <a:t>A livello periferico, </a:t>
            </a:r>
            <a:r>
              <a:rPr lang="it-IT" sz="2000" dirty="0">
                <a:solidFill>
                  <a:srgbClr val="000000"/>
                </a:solidFill>
              </a:rPr>
              <a:t>le eventuali azioni correttive di riprogettazione vengono predisposte:</a:t>
            </a:r>
          </a:p>
          <a:p>
            <a:pPr marL="457200" lvl="1" indent="0">
              <a:buNone/>
            </a:pPr>
            <a:r>
              <a:rPr lang="it-IT" sz="2000" dirty="0">
                <a:solidFill>
                  <a:srgbClr val="000000"/>
                </a:solidFill>
              </a:rPr>
              <a:t>dai Coordinatore dei </a:t>
            </a:r>
            <a:r>
              <a:rPr lang="it-IT" sz="2000" dirty="0" err="1">
                <a:solidFill>
                  <a:srgbClr val="000000"/>
                </a:solidFill>
              </a:rPr>
              <a:t>CdS</a:t>
            </a:r>
            <a:r>
              <a:rPr lang="it-IT" sz="2000" dirty="0">
                <a:solidFill>
                  <a:srgbClr val="000000"/>
                </a:solidFill>
              </a:rPr>
              <a:t> per la didattica nella forma </a:t>
            </a:r>
            <a:r>
              <a:rPr lang="it-IT" sz="2000" b="1" dirty="0">
                <a:solidFill>
                  <a:srgbClr val="000000"/>
                </a:solidFill>
              </a:rPr>
              <a:t>di DARPA o di insieme di verbali </a:t>
            </a:r>
            <a:r>
              <a:rPr lang="it-IT" sz="2000" dirty="0">
                <a:solidFill>
                  <a:srgbClr val="000000"/>
                </a:solidFill>
              </a:rPr>
              <a:t>dei </a:t>
            </a:r>
            <a:r>
              <a:rPr lang="it-IT" sz="2000" dirty="0" err="1">
                <a:solidFill>
                  <a:srgbClr val="000000"/>
                </a:solidFill>
              </a:rPr>
              <a:t>CdS</a:t>
            </a:r>
            <a:r>
              <a:rPr lang="it-IT" sz="2000" dirty="0">
                <a:solidFill>
                  <a:srgbClr val="000000"/>
                </a:solidFill>
              </a:rPr>
              <a:t>; </a:t>
            </a:r>
          </a:p>
          <a:p>
            <a:pPr marL="457200" lvl="1" indent="0">
              <a:buNone/>
            </a:pPr>
            <a:r>
              <a:rPr lang="it-IT" sz="2000" dirty="0">
                <a:solidFill>
                  <a:srgbClr val="000000"/>
                </a:solidFill>
              </a:rPr>
              <a:t>dai Direttori di Dipartimento che sulla base delle proposte dei </a:t>
            </a:r>
            <a:r>
              <a:rPr lang="it-IT" sz="2000" dirty="0" err="1">
                <a:solidFill>
                  <a:srgbClr val="000000"/>
                </a:solidFill>
              </a:rPr>
              <a:t>CdS</a:t>
            </a:r>
            <a:r>
              <a:rPr lang="it-IT" sz="2000" dirty="0">
                <a:solidFill>
                  <a:srgbClr val="000000"/>
                </a:solidFill>
              </a:rPr>
              <a:t> predispongono, a seconda dei casi, azioni correttive di sistema contenute nella relazione annuale della didattica di Dipartimento </a:t>
            </a:r>
            <a:r>
              <a:rPr lang="it-IT" sz="2000" b="1" dirty="0">
                <a:solidFill>
                  <a:srgbClr val="000000"/>
                </a:solidFill>
              </a:rPr>
              <a:t>(DARPA didattica Dipartimento</a:t>
            </a:r>
            <a:r>
              <a:rPr lang="it-IT" sz="2000" dirty="0">
                <a:solidFill>
                  <a:srgbClr val="000000"/>
                </a:solidFill>
              </a:rPr>
              <a:t>)</a:t>
            </a:r>
          </a:p>
          <a:p>
            <a:pPr marL="457200" lvl="1" indent="0">
              <a:buNone/>
            </a:pPr>
            <a:r>
              <a:rPr lang="it-IT" sz="2000" dirty="0">
                <a:solidFill>
                  <a:srgbClr val="000000"/>
                </a:solidFill>
              </a:rPr>
              <a:t>dai Direttori di Dipartimento nella relazione annuale della ricerca e terza missione di Dipartimento </a:t>
            </a:r>
            <a:r>
              <a:rPr lang="it-IT" sz="2000" b="1" dirty="0">
                <a:solidFill>
                  <a:srgbClr val="000000"/>
                </a:solidFill>
              </a:rPr>
              <a:t>(DARPA ricerca e terza missione Dipartimento</a:t>
            </a:r>
            <a:r>
              <a:rPr lang="it-IT" sz="2000" dirty="0">
                <a:solidFill>
                  <a:srgbClr val="000000"/>
                </a:solidFill>
              </a:rPr>
              <a:t>).</a:t>
            </a:r>
          </a:p>
          <a:p>
            <a:r>
              <a:rPr lang="it-IT" sz="2000" dirty="0">
                <a:solidFill>
                  <a:srgbClr val="000000"/>
                </a:solidFill>
              </a:rPr>
              <a:t>In presenza di una Scuola la fase b) è eseguita dal Presidente della Scuola nella propria relazione annuale della didattica (</a:t>
            </a:r>
            <a:r>
              <a:rPr lang="it-IT" sz="2000" b="1" dirty="0">
                <a:solidFill>
                  <a:srgbClr val="000000"/>
                </a:solidFill>
              </a:rPr>
              <a:t>DARPA Scuola</a:t>
            </a:r>
            <a:r>
              <a:rPr lang="it-IT" sz="2000" dirty="0">
                <a:solidFill>
                  <a:srgbClr val="000000"/>
                </a:solidFill>
              </a:rPr>
              <a:t>).</a:t>
            </a:r>
          </a:p>
          <a:p>
            <a:endParaRPr lang="it-IT" sz="2000" dirty="0">
              <a:solidFill>
                <a:srgbClr val="000000"/>
              </a:solidFill>
            </a:endParaRPr>
          </a:p>
        </p:txBody>
      </p:sp>
      <p:sp>
        <p:nvSpPr>
          <p:cNvPr id="10" name="Titolo 1">
            <a:extLst>
              <a:ext uri="{FF2B5EF4-FFF2-40B4-BE49-F238E27FC236}">
                <a16:creationId xmlns:a16="http://schemas.microsoft.com/office/drawing/2014/main" id="{679253CA-6FD9-1047-B52A-8B15C72D29DE}"/>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La fase delle modifiche – ACT </a:t>
            </a:r>
          </a:p>
        </p:txBody>
      </p:sp>
    </p:spTree>
    <p:extLst>
      <p:ext uri="{BB962C8B-B14F-4D97-AF65-F5344CB8AC3E}">
        <p14:creationId xmlns:p14="http://schemas.microsoft.com/office/powerpoint/2010/main" val="404553724"/>
      </p:ext>
    </p:extLst>
  </p:cSld>
  <p:clrMapOvr>
    <a:masterClrMapping/>
  </p:clrMapOvr>
  <mc:AlternateContent xmlns:mc="http://schemas.openxmlformats.org/markup-compatibility/2006" xmlns:p14="http://schemas.microsoft.com/office/powerpoint/2010/main">
    <mc:Choice Requires="p14">
      <p:transition spd="slow" p14:dur="2000" advTm="137948"/>
    </mc:Choice>
    <mc:Fallback xmlns="">
      <p:transition spd="slow" advTm="137948"/>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olo 1">
            <a:extLst>
              <a:ext uri="{FF2B5EF4-FFF2-40B4-BE49-F238E27FC236}">
                <a16:creationId xmlns:a16="http://schemas.microsoft.com/office/drawing/2014/main" id="{679253CA-6FD9-1047-B52A-8B15C72D29DE}"/>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La fase delle modifiche – ACT </a:t>
            </a:r>
          </a:p>
        </p:txBody>
      </p:sp>
      <p:graphicFrame>
        <p:nvGraphicFramePr>
          <p:cNvPr id="5" name="Tabella 4">
            <a:extLst>
              <a:ext uri="{FF2B5EF4-FFF2-40B4-BE49-F238E27FC236}">
                <a16:creationId xmlns:a16="http://schemas.microsoft.com/office/drawing/2014/main" id="{35618BE4-91CD-5F4A-98C4-FF9270DE552F}"/>
              </a:ext>
            </a:extLst>
          </p:cNvPr>
          <p:cNvGraphicFramePr>
            <a:graphicFrameLocks noGrp="1"/>
          </p:cNvGraphicFramePr>
          <p:nvPr>
            <p:extLst>
              <p:ext uri="{D42A27DB-BD31-4B8C-83A1-F6EECF244321}">
                <p14:modId xmlns:p14="http://schemas.microsoft.com/office/powerpoint/2010/main" val="2961983822"/>
              </p:ext>
            </p:extLst>
          </p:nvPr>
        </p:nvGraphicFramePr>
        <p:xfrm>
          <a:off x="718457" y="2514556"/>
          <a:ext cx="10482942" cy="4217679"/>
        </p:xfrm>
        <a:graphic>
          <a:graphicData uri="http://schemas.openxmlformats.org/drawingml/2006/table">
            <a:tbl>
              <a:tblPr firstRow="1" firstCol="1" bandRow="1">
                <a:tableStyleId>{5C22544A-7EE6-4342-B048-85BDC9FD1C3A}</a:tableStyleId>
              </a:tblPr>
              <a:tblGrid>
                <a:gridCol w="2556972">
                  <a:extLst>
                    <a:ext uri="{9D8B030D-6E8A-4147-A177-3AD203B41FA5}">
                      <a16:colId xmlns:a16="http://schemas.microsoft.com/office/drawing/2014/main" val="2417245552"/>
                    </a:ext>
                  </a:extLst>
                </a:gridCol>
                <a:gridCol w="2437518">
                  <a:extLst>
                    <a:ext uri="{9D8B030D-6E8A-4147-A177-3AD203B41FA5}">
                      <a16:colId xmlns:a16="http://schemas.microsoft.com/office/drawing/2014/main" val="3965393123"/>
                    </a:ext>
                  </a:extLst>
                </a:gridCol>
                <a:gridCol w="5488452">
                  <a:extLst>
                    <a:ext uri="{9D8B030D-6E8A-4147-A177-3AD203B41FA5}">
                      <a16:colId xmlns:a16="http://schemas.microsoft.com/office/drawing/2014/main" val="234828415"/>
                    </a:ext>
                  </a:extLst>
                </a:gridCol>
              </a:tblGrid>
              <a:tr h="166959">
                <a:tc gridSpan="3">
                  <a:txBody>
                    <a:bodyPr/>
                    <a:lstStyle/>
                    <a:p>
                      <a:pPr algn="ctr">
                        <a:lnSpc>
                          <a:spcPct val="115000"/>
                        </a:lnSpc>
                        <a:spcAft>
                          <a:spcPts val="0"/>
                        </a:spcAft>
                      </a:pPr>
                      <a:r>
                        <a:rPr lang="it-IT" sz="1100" dirty="0">
                          <a:effectLst/>
                        </a:rPr>
                        <a:t>Processi di Ateneo – fase di </a:t>
                      </a:r>
                      <a:r>
                        <a:rPr lang="it-IT" sz="1100" dirty="0" err="1">
                          <a:effectLst/>
                        </a:rPr>
                        <a:t>Act</a:t>
                      </a:r>
                      <a:r>
                        <a:rPr lang="it-IT" sz="1100" dirty="0">
                          <a:effectLst/>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249303662"/>
                  </a:ext>
                </a:extLst>
              </a:tr>
              <a:tr h="166959">
                <a:tc>
                  <a:txBody>
                    <a:bodyPr/>
                    <a:lstStyle/>
                    <a:p>
                      <a:pPr algn="ctr">
                        <a:lnSpc>
                          <a:spcPct val="115000"/>
                        </a:lnSpc>
                        <a:spcAft>
                          <a:spcPts val="0"/>
                        </a:spcAft>
                      </a:pPr>
                      <a:r>
                        <a:rPr lang="it-IT" sz="1100" dirty="0">
                          <a:effectLst/>
                        </a:rPr>
                        <a:t>Processo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1100">
                          <a:effectLst/>
                        </a:rPr>
                        <a:t>Attore</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1100">
                          <a:effectLst/>
                        </a:rPr>
                        <a:t>Compito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4000095"/>
                  </a:ext>
                </a:extLst>
              </a:tr>
              <a:tr h="699067">
                <a:tc>
                  <a:txBody>
                    <a:bodyPr/>
                    <a:lstStyle/>
                    <a:p>
                      <a:pPr>
                        <a:lnSpc>
                          <a:spcPct val="115000"/>
                        </a:lnSpc>
                        <a:spcAft>
                          <a:spcPts val="0"/>
                        </a:spcAft>
                      </a:pPr>
                      <a:r>
                        <a:rPr lang="it-IT" sz="1100" dirty="0">
                          <a:effectLst/>
                        </a:rPr>
                        <a:t>Didattica livello centrale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100">
                          <a:effectLst/>
                        </a:rPr>
                        <a:t>Rettore</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100" dirty="0">
                          <a:effectLst/>
                        </a:rPr>
                        <a:t>Predisposizione Revisione PSA </a:t>
                      </a:r>
                      <a:endParaRPr lang="it-IT" sz="1400" dirty="0">
                        <a:effectLst/>
                      </a:endParaRPr>
                    </a:p>
                    <a:p>
                      <a:pPr>
                        <a:lnSpc>
                          <a:spcPct val="115000"/>
                        </a:lnSpc>
                        <a:spcAft>
                          <a:spcPts val="0"/>
                        </a:spcAft>
                      </a:pPr>
                      <a:r>
                        <a:rPr lang="it-IT" sz="1100" dirty="0">
                          <a:effectLst/>
                        </a:rPr>
                        <a:t>Predisposizione proposta </a:t>
                      </a:r>
                      <a:r>
                        <a:rPr lang="it-IT" sz="1100" dirty="0" err="1">
                          <a:effectLst/>
                        </a:rPr>
                        <a:t>PrAT</a:t>
                      </a:r>
                      <a:r>
                        <a:rPr lang="it-IT" sz="1100" dirty="0">
                          <a:effectLst/>
                        </a:rPr>
                        <a:t> (triennio successivo)</a:t>
                      </a:r>
                      <a:endParaRPr lang="it-IT" sz="1400" dirty="0">
                        <a:effectLst/>
                      </a:endParaRPr>
                    </a:p>
                    <a:p>
                      <a:pPr algn="just">
                        <a:lnSpc>
                          <a:spcPct val="115000"/>
                        </a:lnSpc>
                        <a:spcAft>
                          <a:spcPts val="0"/>
                        </a:spcAft>
                      </a:pPr>
                      <a:r>
                        <a:rPr lang="it-IT" sz="1100" dirty="0">
                          <a:effectLst/>
                        </a:rPr>
                        <a:t>Predisposizione documento annuale con eventuali azioni di riprogettazione - (DA)RPA - sulla didattica livello centrale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6904848"/>
                  </a:ext>
                </a:extLst>
              </a:tr>
              <a:tr h="1053807">
                <a:tc>
                  <a:txBody>
                    <a:bodyPr/>
                    <a:lstStyle/>
                    <a:p>
                      <a:pPr>
                        <a:lnSpc>
                          <a:spcPct val="115000"/>
                        </a:lnSpc>
                        <a:spcAft>
                          <a:spcPts val="0"/>
                        </a:spcAft>
                      </a:pPr>
                      <a:r>
                        <a:rPr lang="it-IT" sz="1100" dirty="0">
                          <a:effectLst/>
                        </a:rPr>
                        <a:t>Didattica livello periferico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100">
                          <a:effectLst/>
                        </a:rPr>
                        <a:t>Coordinatore del CdS</a:t>
                      </a:r>
                      <a:endParaRPr lang="it-IT" sz="1400">
                        <a:effectLst/>
                      </a:endParaRPr>
                    </a:p>
                    <a:p>
                      <a:pPr>
                        <a:lnSpc>
                          <a:spcPct val="115000"/>
                        </a:lnSpc>
                        <a:spcAft>
                          <a:spcPts val="0"/>
                        </a:spcAft>
                      </a:pPr>
                      <a:r>
                        <a:rPr lang="it-IT" sz="1100">
                          <a:effectLst/>
                        </a:rPr>
                        <a:t> </a:t>
                      </a:r>
                      <a:endParaRPr lang="it-IT" sz="1400">
                        <a:effectLst/>
                      </a:endParaRPr>
                    </a:p>
                    <a:p>
                      <a:pPr>
                        <a:lnSpc>
                          <a:spcPct val="115000"/>
                        </a:lnSpc>
                        <a:spcAft>
                          <a:spcPts val="0"/>
                        </a:spcAft>
                      </a:pPr>
                      <a:r>
                        <a:rPr lang="it-IT" sz="1100">
                          <a:effectLst/>
                        </a:rPr>
                        <a:t> </a:t>
                      </a:r>
                      <a:endParaRPr lang="it-IT" sz="1400">
                        <a:effectLst/>
                      </a:endParaRPr>
                    </a:p>
                    <a:p>
                      <a:pPr>
                        <a:lnSpc>
                          <a:spcPct val="115000"/>
                        </a:lnSpc>
                        <a:spcAft>
                          <a:spcPts val="0"/>
                        </a:spcAft>
                      </a:pPr>
                      <a:r>
                        <a:rPr lang="it-IT" sz="1100">
                          <a:effectLst/>
                        </a:rPr>
                        <a:t>Direttore Dipartimento o Presidente della Scuola</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100">
                          <a:effectLst/>
                        </a:rPr>
                        <a:t>Modifica scheda SUA-CdS</a:t>
                      </a:r>
                      <a:endParaRPr lang="it-IT" sz="1400">
                        <a:effectLst/>
                      </a:endParaRPr>
                    </a:p>
                    <a:p>
                      <a:pPr algn="just">
                        <a:lnSpc>
                          <a:spcPct val="115000"/>
                        </a:lnSpc>
                        <a:spcAft>
                          <a:spcPts val="0"/>
                        </a:spcAft>
                      </a:pPr>
                      <a:r>
                        <a:rPr lang="it-IT" sz="1100">
                          <a:effectLst/>
                        </a:rPr>
                        <a:t>Predisposizione documento annuale (o raccolta di verbali) con eventuali azioni di riprogettazione CdS - (DA)RPA -</a:t>
                      </a:r>
                      <a:endParaRPr lang="it-IT" sz="1400">
                        <a:effectLst/>
                      </a:endParaRPr>
                    </a:p>
                    <a:p>
                      <a:pPr algn="just">
                        <a:lnSpc>
                          <a:spcPct val="115000"/>
                        </a:lnSpc>
                        <a:spcAft>
                          <a:spcPts val="0"/>
                        </a:spcAft>
                      </a:pPr>
                      <a:r>
                        <a:rPr lang="it-IT" sz="1100">
                          <a:effectLst/>
                        </a:rPr>
                        <a:t>Predisposizione relazione annuale didattica del Dipartimento con eventuali azioni di riprogettazione sistemica dei CdS di competenza - (DA)RPA -</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0530494"/>
                  </a:ext>
                </a:extLst>
              </a:tr>
              <a:tr h="699067">
                <a:tc>
                  <a:txBody>
                    <a:bodyPr/>
                    <a:lstStyle/>
                    <a:p>
                      <a:pPr>
                        <a:lnSpc>
                          <a:spcPct val="115000"/>
                        </a:lnSpc>
                        <a:spcAft>
                          <a:spcPts val="0"/>
                        </a:spcAft>
                      </a:pPr>
                      <a:r>
                        <a:rPr lang="it-IT" sz="1100" dirty="0">
                          <a:effectLst/>
                        </a:rPr>
                        <a:t>Ricerca livello centrale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100">
                          <a:effectLst/>
                        </a:rPr>
                        <a:t>Rettore</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100">
                          <a:effectLst/>
                        </a:rPr>
                        <a:t>Predisposizione Revisione PSA </a:t>
                      </a:r>
                      <a:endParaRPr lang="it-IT" sz="1400">
                        <a:effectLst/>
                      </a:endParaRPr>
                    </a:p>
                    <a:p>
                      <a:pPr algn="just">
                        <a:lnSpc>
                          <a:spcPct val="115000"/>
                        </a:lnSpc>
                        <a:spcAft>
                          <a:spcPts val="0"/>
                        </a:spcAft>
                      </a:pPr>
                      <a:r>
                        <a:rPr lang="it-IT" sz="1100">
                          <a:effectLst/>
                        </a:rPr>
                        <a:t>Predisposizione proposta PrAT (triennio successivo)</a:t>
                      </a:r>
                      <a:endParaRPr lang="it-IT" sz="1400">
                        <a:effectLst/>
                      </a:endParaRPr>
                    </a:p>
                    <a:p>
                      <a:pPr algn="just">
                        <a:lnSpc>
                          <a:spcPct val="115000"/>
                        </a:lnSpc>
                        <a:spcAft>
                          <a:spcPts val="0"/>
                        </a:spcAft>
                      </a:pPr>
                      <a:r>
                        <a:rPr lang="it-IT" sz="1100">
                          <a:effectLst/>
                        </a:rPr>
                        <a:t>Predisposizione documento annuale con eventuali azioni di riprogettazione - (DA)RPA - sulla ricerca livello centrale</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0597066"/>
                  </a:ext>
                </a:extLst>
              </a:tr>
              <a:tr h="521698">
                <a:tc>
                  <a:txBody>
                    <a:bodyPr/>
                    <a:lstStyle/>
                    <a:p>
                      <a:pPr>
                        <a:lnSpc>
                          <a:spcPct val="115000"/>
                        </a:lnSpc>
                        <a:spcAft>
                          <a:spcPts val="0"/>
                        </a:spcAft>
                      </a:pPr>
                      <a:r>
                        <a:rPr lang="it-IT" sz="1100" dirty="0">
                          <a:effectLst/>
                        </a:rPr>
                        <a:t>Ricerca e terza missione livello periferico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100">
                          <a:effectLst/>
                        </a:rPr>
                        <a:t>Direttore Dipartimento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1100">
                          <a:effectLst/>
                        </a:rPr>
                        <a:t>Predisposizione Relazione annuale ricerca e terza missione del Dipartimento con eventuale azioni di riprogettazione - (DA)RPA - </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6698796"/>
                  </a:ext>
                </a:extLst>
              </a:tr>
              <a:tr h="699067">
                <a:tc>
                  <a:txBody>
                    <a:bodyPr/>
                    <a:lstStyle/>
                    <a:p>
                      <a:pPr>
                        <a:lnSpc>
                          <a:spcPct val="115000"/>
                        </a:lnSpc>
                        <a:spcAft>
                          <a:spcPts val="0"/>
                        </a:spcAft>
                      </a:pPr>
                      <a:r>
                        <a:rPr lang="it-IT" sz="1100" dirty="0">
                          <a:effectLst/>
                        </a:rPr>
                        <a:t>Terza missione centrale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100" dirty="0">
                          <a:effectLst/>
                        </a:rPr>
                        <a:t>Rettore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100" dirty="0">
                          <a:effectLst/>
                        </a:rPr>
                        <a:t>Predisposizione Revisione PSA </a:t>
                      </a:r>
                      <a:endParaRPr lang="it-IT" sz="1400" dirty="0">
                        <a:effectLst/>
                      </a:endParaRPr>
                    </a:p>
                    <a:p>
                      <a:pPr algn="just">
                        <a:lnSpc>
                          <a:spcPct val="115000"/>
                        </a:lnSpc>
                        <a:spcAft>
                          <a:spcPts val="0"/>
                        </a:spcAft>
                      </a:pPr>
                      <a:r>
                        <a:rPr lang="it-IT" sz="1100" dirty="0">
                          <a:effectLst/>
                        </a:rPr>
                        <a:t>Predisposizione proposta </a:t>
                      </a:r>
                      <a:r>
                        <a:rPr lang="it-IT" sz="1100" dirty="0" err="1">
                          <a:effectLst/>
                        </a:rPr>
                        <a:t>PrAT</a:t>
                      </a:r>
                      <a:r>
                        <a:rPr lang="it-IT" sz="1100" dirty="0">
                          <a:effectLst/>
                        </a:rPr>
                        <a:t> (triennio successivo)</a:t>
                      </a:r>
                      <a:endParaRPr lang="it-IT" sz="1400" dirty="0">
                        <a:effectLst/>
                      </a:endParaRPr>
                    </a:p>
                    <a:p>
                      <a:pPr algn="just">
                        <a:lnSpc>
                          <a:spcPct val="115000"/>
                        </a:lnSpc>
                        <a:spcAft>
                          <a:spcPts val="0"/>
                        </a:spcAft>
                      </a:pPr>
                      <a:r>
                        <a:rPr lang="it-IT" sz="1100" dirty="0">
                          <a:effectLst/>
                        </a:rPr>
                        <a:t>Predisposizione documento annuale con eventuali azioni di riprogettazione - (DA)RPA – sulla terza missione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1231837"/>
                  </a:ext>
                </a:extLst>
              </a:tr>
            </a:tbl>
          </a:graphicData>
        </a:graphic>
      </p:graphicFrame>
    </p:spTree>
    <p:extLst>
      <p:ext uri="{BB962C8B-B14F-4D97-AF65-F5344CB8AC3E}">
        <p14:creationId xmlns:p14="http://schemas.microsoft.com/office/powerpoint/2010/main" val="3092168037"/>
      </p:ext>
    </p:extLst>
  </p:cSld>
  <p:clrMapOvr>
    <a:masterClrMapping/>
  </p:clrMapOvr>
  <mc:AlternateContent xmlns:mc="http://schemas.openxmlformats.org/markup-compatibility/2006" xmlns:p14="http://schemas.microsoft.com/office/powerpoint/2010/main">
    <mc:Choice Requires="p14">
      <p:transition spd="slow" p14:dur="2000" advTm="201635"/>
    </mc:Choice>
    <mc:Fallback xmlns="">
      <p:transition spd="slow" advTm="201635"/>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contenuto 1"/>
          <p:cNvSpPr>
            <a:spLocks noGrp="1"/>
          </p:cNvSpPr>
          <p:nvPr>
            <p:ph idx="1"/>
          </p:nvPr>
        </p:nvSpPr>
        <p:spPr>
          <a:xfrm>
            <a:off x="1179226" y="3092970"/>
            <a:ext cx="9833548" cy="2693976"/>
          </a:xfrm>
        </p:spPr>
        <p:txBody>
          <a:bodyPr>
            <a:normAutofit/>
          </a:bodyPr>
          <a:lstStyle/>
          <a:p>
            <a:pPr marL="0" indent="0">
              <a:buNone/>
            </a:pPr>
            <a:r>
              <a:rPr lang="it-IT" sz="2000" dirty="0">
                <a:solidFill>
                  <a:srgbClr val="000000"/>
                </a:solidFill>
              </a:rPr>
              <a:t>I riferimenti e la documentazione relativi al sistema di qualità di Ateneo sono reperibili al seguente indirizzo:</a:t>
            </a:r>
          </a:p>
          <a:p>
            <a:pPr marL="0" indent="0">
              <a:buNone/>
            </a:pPr>
            <a:r>
              <a:rPr lang="it-IT" sz="2000" dirty="0">
                <a:solidFill>
                  <a:srgbClr val="000000"/>
                </a:solidFill>
              </a:rPr>
              <a:t>	</a:t>
            </a:r>
            <a:r>
              <a:rPr lang="it-IT" sz="2000" dirty="0">
                <a:solidFill>
                  <a:srgbClr val="000000"/>
                </a:solidFill>
                <a:hlinkClick r:id="rId3"/>
              </a:rPr>
              <a:t>http://assicurazionequalita.uniparthenope.it/</a:t>
            </a:r>
            <a:r>
              <a:rPr lang="it-IT" sz="2000" dirty="0">
                <a:solidFill>
                  <a:srgbClr val="000000"/>
                </a:solidFill>
              </a:rPr>
              <a:t> </a:t>
            </a:r>
          </a:p>
          <a:p>
            <a:endParaRPr lang="it-IT" sz="2000" dirty="0">
              <a:solidFill>
                <a:srgbClr val="000000"/>
              </a:solidFill>
            </a:endParaRPr>
          </a:p>
          <a:p>
            <a:pPr marL="0" indent="0">
              <a:buNone/>
            </a:pPr>
            <a:endParaRPr lang="it-IT" sz="2000" dirty="0">
              <a:solidFill>
                <a:srgbClr val="000000"/>
              </a:solidFill>
            </a:endParaRPr>
          </a:p>
        </p:txBody>
      </p:sp>
      <p:sp>
        <p:nvSpPr>
          <p:cNvPr id="10" name="Titolo 1">
            <a:extLst>
              <a:ext uri="{FF2B5EF4-FFF2-40B4-BE49-F238E27FC236}">
                <a16:creationId xmlns:a16="http://schemas.microsoft.com/office/drawing/2014/main" id="{EF1BFF84-CBC6-4741-B898-EA12CFD021F2}"/>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lvl="0" algn="ctr">
              <a:defRPr/>
            </a:pPr>
            <a:r>
              <a:rPr lang="it-IT" sz="4000" dirty="0">
                <a:solidFill>
                  <a:sysClr val="window" lastClr="FFFFFF"/>
                </a:solidFill>
              </a:rPr>
              <a:t>Documenti di AQ di Ateneo</a:t>
            </a:r>
          </a:p>
        </p:txBody>
      </p:sp>
    </p:spTree>
    <p:extLst>
      <p:ext uri="{BB962C8B-B14F-4D97-AF65-F5344CB8AC3E}">
        <p14:creationId xmlns:p14="http://schemas.microsoft.com/office/powerpoint/2010/main" val="3455787430"/>
      </p:ext>
    </p:extLst>
  </p:cSld>
  <p:clrMapOvr>
    <a:masterClrMapping/>
  </p:clrMapOvr>
  <mc:AlternateContent xmlns:mc="http://schemas.openxmlformats.org/markup-compatibility/2006" xmlns:p14="http://schemas.microsoft.com/office/powerpoint/2010/main">
    <mc:Choice Requires="p14">
      <p:transition spd="slow" p14:dur="2000" advTm="110378"/>
    </mc:Choice>
    <mc:Fallback xmlns="">
      <p:transition spd="slow" advTm="11037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algn="ctr"/>
            <a:r>
              <a:rPr lang="it-IT" sz="4000">
                <a:solidFill>
                  <a:srgbClr val="FFFFFF"/>
                </a:solidFill>
                <a:latin typeface="+mn-lt"/>
                <a:ea typeface="+mn-ea"/>
                <a:cs typeface="+mn-cs"/>
              </a:rPr>
              <a:t>Il Sistema di AQ</a:t>
            </a:r>
          </a:p>
        </p:txBody>
      </p:sp>
      <p:sp>
        <p:nvSpPr>
          <p:cNvPr id="3" name="Segnaposto contenuto 2"/>
          <p:cNvSpPr>
            <a:spLocks noGrp="1"/>
          </p:cNvSpPr>
          <p:nvPr>
            <p:ph idx="1"/>
          </p:nvPr>
        </p:nvSpPr>
        <p:spPr>
          <a:xfrm>
            <a:off x="1179226" y="2509520"/>
            <a:ext cx="9833548" cy="4074160"/>
          </a:xfrm>
        </p:spPr>
        <p:txBody>
          <a:bodyPr>
            <a:normAutofit/>
          </a:bodyPr>
          <a:lstStyle/>
          <a:p>
            <a:r>
              <a:rPr lang="it-IT" sz="2000" dirty="0" err="1">
                <a:solidFill>
                  <a:srgbClr val="000000"/>
                </a:solidFill>
              </a:rPr>
              <a:t>ll</a:t>
            </a:r>
            <a:r>
              <a:rPr lang="it-IT" sz="2000" dirty="0">
                <a:solidFill>
                  <a:srgbClr val="000000"/>
                </a:solidFill>
              </a:rPr>
              <a:t> Sistema di Assicurazione della Qualità (AQ), è definito tramite l’insieme delle </a:t>
            </a:r>
            <a:r>
              <a:rPr lang="it-IT" sz="2000" b="1" dirty="0">
                <a:solidFill>
                  <a:srgbClr val="000000"/>
                </a:solidFill>
              </a:rPr>
              <a:t>procedure</a:t>
            </a:r>
            <a:r>
              <a:rPr lang="it-IT" sz="2000" dirty="0">
                <a:solidFill>
                  <a:srgbClr val="000000"/>
                </a:solidFill>
              </a:rPr>
              <a:t> predisposte, messe in atto e monitorate dall’Ateneo per conseguire gli obiettivi attraverso i quali gli Organi di Governo realizzano la propria politica della qualità nei vari ambiti in cui opera l’Ateneo: </a:t>
            </a:r>
            <a:r>
              <a:rPr lang="it-IT" sz="2000" b="1" dirty="0">
                <a:solidFill>
                  <a:srgbClr val="000000"/>
                </a:solidFill>
              </a:rPr>
              <a:t>didattica</a:t>
            </a:r>
            <a:r>
              <a:rPr lang="it-IT" sz="2000" dirty="0">
                <a:solidFill>
                  <a:srgbClr val="000000"/>
                </a:solidFill>
              </a:rPr>
              <a:t>, </a:t>
            </a:r>
            <a:r>
              <a:rPr lang="it-IT" sz="2000" b="1" dirty="0">
                <a:solidFill>
                  <a:srgbClr val="000000"/>
                </a:solidFill>
              </a:rPr>
              <a:t>ricerca</a:t>
            </a:r>
            <a:r>
              <a:rPr lang="it-IT" sz="2000" dirty="0">
                <a:solidFill>
                  <a:srgbClr val="000000"/>
                </a:solidFill>
              </a:rPr>
              <a:t> e </a:t>
            </a:r>
            <a:r>
              <a:rPr lang="it-IT" sz="2000" b="1" dirty="0">
                <a:solidFill>
                  <a:srgbClr val="000000"/>
                </a:solidFill>
              </a:rPr>
              <a:t>terza missione</a:t>
            </a:r>
            <a:r>
              <a:rPr lang="it-IT" sz="2000" dirty="0">
                <a:solidFill>
                  <a:srgbClr val="000000"/>
                </a:solidFill>
              </a:rPr>
              <a:t>. </a:t>
            </a:r>
          </a:p>
          <a:p>
            <a:r>
              <a:rPr lang="it-IT" sz="2000" dirty="0">
                <a:solidFill>
                  <a:srgbClr val="000000"/>
                </a:solidFill>
              </a:rPr>
              <a:t>In queste procedure debbono essere definiti:</a:t>
            </a:r>
          </a:p>
          <a:p>
            <a:pPr lvl="1"/>
            <a:r>
              <a:rPr lang="it-IT" sz="2000" dirty="0">
                <a:solidFill>
                  <a:srgbClr val="000000"/>
                </a:solidFill>
              </a:rPr>
              <a:t>gli </a:t>
            </a:r>
            <a:r>
              <a:rPr lang="it-IT" sz="2000" b="1" dirty="0">
                <a:solidFill>
                  <a:srgbClr val="000000"/>
                </a:solidFill>
              </a:rPr>
              <a:t>attori</a:t>
            </a:r>
            <a:r>
              <a:rPr lang="it-IT" sz="2000" dirty="0">
                <a:solidFill>
                  <a:srgbClr val="000000"/>
                </a:solidFill>
              </a:rPr>
              <a:t> coinvolti, con i ruoli che ciascuno di essi è chiamato a svolgere;</a:t>
            </a:r>
          </a:p>
          <a:p>
            <a:pPr lvl="1"/>
            <a:r>
              <a:rPr lang="it-IT" sz="2000" dirty="0">
                <a:solidFill>
                  <a:srgbClr val="000000"/>
                </a:solidFill>
              </a:rPr>
              <a:t>gli </a:t>
            </a:r>
            <a:r>
              <a:rPr lang="it-IT" sz="2000" b="1" dirty="0">
                <a:solidFill>
                  <a:srgbClr val="000000"/>
                </a:solidFill>
              </a:rPr>
              <a:t>obiettivi</a:t>
            </a:r>
            <a:r>
              <a:rPr lang="it-IT" sz="2000" dirty="0">
                <a:solidFill>
                  <a:srgbClr val="000000"/>
                </a:solidFill>
              </a:rPr>
              <a:t> da raggiungere, indicati tramite </a:t>
            </a:r>
            <a:r>
              <a:rPr lang="it-IT" sz="2000" b="1" dirty="0">
                <a:solidFill>
                  <a:srgbClr val="000000"/>
                </a:solidFill>
              </a:rPr>
              <a:t>indici</a:t>
            </a:r>
            <a:r>
              <a:rPr lang="it-IT" sz="2000" dirty="0">
                <a:solidFill>
                  <a:srgbClr val="000000"/>
                </a:solidFill>
              </a:rPr>
              <a:t> possibilmente misurabili, in modo che sia possibile valutare il risultato raggiunto;</a:t>
            </a:r>
          </a:p>
          <a:p>
            <a:pPr lvl="1"/>
            <a:r>
              <a:rPr lang="it-IT" sz="2000" dirty="0">
                <a:solidFill>
                  <a:srgbClr val="000000"/>
                </a:solidFill>
              </a:rPr>
              <a:t>la </a:t>
            </a:r>
            <a:r>
              <a:rPr lang="it-IT" sz="2000" b="1" dirty="0">
                <a:solidFill>
                  <a:srgbClr val="000000"/>
                </a:solidFill>
              </a:rPr>
              <a:t>documentazione</a:t>
            </a:r>
            <a:r>
              <a:rPr lang="it-IT" sz="2000" dirty="0">
                <a:solidFill>
                  <a:srgbClr val="000000"/>
                </a:solidFill>
              </a:rPr>
              <a:t> da produrre per consentire il </a:t>
            </a:r>
            <a:r>
              <a:rPr lang="it-IT" sz="2000" b="1" dirty="0">
                <a:solidFill>
                  <a:srgbClr val="000000"/>
                </a:solidFill>
              </a:rPr>
              <a:t>tracciamento</a:t>
            </a:r>
            <a:r>
              <a:rPr lang="it-IT" sz="2000" dirty="0">
                <a:solidFill>
                  <a:srgbClr val="000000"/>
                </a:solidFill>
              </a:rPr>
              <a:t> delle attività condotte.</a:t>
            </a:r>
          </a:p>
        </p:txBody>
      </p:sp>
    </p:spTree>
    <p:extLst>
      <p:ext uri="{BB962C8B-B14F-4D97-AF65-F5344CB8AC3E}">
        <p14:creationId xmlns:p14="http://schemas.microsoft.com/office/powerpoint/2010/main" val="898051293"/>
      </p:ext>
    </p:extLst>
  </p:cSld>
  <p:clrMapOvr>
    <a:masterClrMapping/>
  </p:clrMapOvr>
  <mc:AlternateContent xmlns:mc="http://schemas.openxmlformats.org/markup-compatibility/2006" xmlns:p14="http://schemas.microsoft.com/office/powerpoint/2010/main">
    <mc:Choice Requires="p14">
      <p:transition spd="slow" p14:dur="2000" advTm="96725"/>
    </mc:Choice>
    <mc:Fallback xmlns="">
      <p:transition spd="slow" advTm="9672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algn="ctr"/>
            <a:r>
              <a:rPr lang="it-IT" sz="4000">
                <a:solidFill>
                  <a:srgbClr val="FFFFFF"/>
                </a:solidFill>
                <a:latin typeface="+mn-lt"/>
                <a:ea typeface="+mn-ea"/>
                <a:cs typeface="+mn-cs"/>
              </a:rPr>
              <a:t>Architettura del sistema di AQ</a:t>
            </a:r>
          </a:p>
        </p:txBody>
      </p:sp>
      <p:sp>
        <p:nvSpPr>
          <p:cNvPr id="3" name="Segnaposto contenuto 2"/>
          <p:cNvSpPr>
            <a:spLocks noGrp="1"/>
          </p:cNvSpPr>
          <p:nvPr>
            <p:ph idx="1"/>
          </p:nvPr>
        </p:nvSpPr>
        <p:spPr>
          <a:xfrm>
            <a:off x="1179226" y="2618509"/>
            <a:ext cx="9833548" cy="3851564"/>
          </a:xfrm>
        </p:spPr>
        <p:txBody>
          <a:bodyPr>
            <a:normAutofit/>
          </a:bodyPr>
          <a:lstStyle/>
          <a:p>
            <a:r>
              <a:rPr lang="it-IT" sz="2000" dirty="0">
                <a:solidFill>
                  <a:srgbClr val="000000"/>
                </a:solidFill>
              </a:rPr>
              <a:t>Per il raggiungimento del massimo della qualità, intesa come la minore distanza possibile tra obiettivo prefissato e risultato raggiunto, le seguenti quattro fasi devono alternarsi ciclicamente e costantemente nel cosiddetto ciclo PDCA:</a:t>
            </a:r>
          </a:p>
          <a:p>
            <a:pPr lvl="1"/>
            <a:r>
              <a:rPr lang="it-IT" sz="2000" dirty="0" err="1">
                <a:solidFill>
                  <a:srgbClr val="000000"/>
                </a:solidFill>
              </a:rPr>
              <a:t>P</a:t>
            </a:r>
            <a:r>
              <a:rPr lang="it-IT" sz="2000" dirty="0">
                <a:solidFill>
                  <a:srgbClr val="000000"/>
                </a:solidFill>
              </a:rPr>
              <a:t> – </a:t>
            </a:r>
            <a:r>
              <a:rPr lang="it-IT" sz="2000" b="1" dirty="0">
                <a:solidFill>
                  <a:srgbClr val="000000"/>
                </a:solidFill>
              </a:rPr>
              <a:t>Plan</a:t>
            </a:r>
            <a:r>
              <a:rPr lang="it-IT" sz="2000" dirty="0">
                <a:solidFill>
                  <a:srgbClr val="000000"/>
                </a:solidFill>
              </a:rPr>
              <a:t> (Pianificazione): Analisi dell’ambiente operativo, individuazione degli obiettivi e delle possibili azioni per raggiungere gli stessi obiettivi</a:t>
            </a:r>
          </a:p>
          <a:p>
            <a:pPr lvl="1"/>
            <a:r>
              <a:rPr lang="it-IT" sz="2000" dirty="0">
                <a:solidFill>
                  <a:srgbClr val="000000"/>
                </a:solidFill>
              </a:rPr>
              <a:t>D – </a:t>
            </a:r>
            <a:r>
              <a:rPr lang="it-IT" sz="2000" b="1" dirty="0">
                <a:solidFill>
                  <a:srgbClr val="000000"/>
                </a:solidFill>
              </a:rPr>
              <a:t>Do</a:t>
            </a:r>
            <a:r>
              <a:rPr lang="it-IT" sz="2000" dirty="0">
                <a:solidFill>
                  <a:srgbClr val="000000"/>
                </a:solidFill>
              </a:rPr>
              <a:t> (Esecuzione del programma): Attuazione delle azioni previste nella fase di programmazione</a:t>
            </a:r>
          </a:p>
          <a:p>
            <a:pPr lvl="1"/>
            <a:r>
              <a:rPr lang="it-IT" sz="2000" dirty="0">
                <a:solidFill>
                  <a:srgbClr val="000000"/>
                </a:solidFill>
              </a:rPr>
              <a:t>C – </a:t>
            </a:r>
            <a:r>
              <a:rPr lang="it-IT" sz="2000" b="1" dirty="0" err="1">
                <a:solidFill>
                  <a:srgbClr val="000000"/>
                </a:solidFill>
              </a:rPr>
              <a:t>Check</a:t>
            </a:r>
            <a:r>
              <a:rPr lang="it-IT" sz="2000" dirty="0">
                <a:solidFill>
                  <a:srgbClr val="000000"/>
                </a:solidFill>
              </a:rPr>
              <a:t>: Monitoraggio dei risultati e verifica della rispondenza degli stessi risultati con gli obiettivi prefissati</a:t>
            </a:r>
          </a:p>
          <a:p>
            <a:pPr lvl="1"/>
            <a:r>
              <a:rPr lang="it-IT" sz="2000" dirty="0">
                <a:solidFill>
                  <a:srgbClr val="000000"/>
                </a:solidFill>
              </a:rPr>
              <a:t>A – </a:t>
            </a:r>
            <a:r>
              <a:rPr lang="it-IT" sz="2000" b="1" dirty="0" err="1">
                <a:solidFill>
                  <a:srgbClr val="000000"/>
                </a:solidFill>
              </a:rPr>
              <a:t>Act</a:t>
            </a:r>
            <a:r>
              <a:rPr lang="it-IT" sz="2000" dirty="0">
                <a:solidFill>
                  <a:srgbClr val="000000"/>
                </a:solidFill>
              </a:rPr>
              <a:t>: Azioni per rendere definitivo e/o migliorare il processo</a:t>
            </a:r>
          </a:p>
        </p:txBody>
      </p:sp>
    </p:spTree>
    <p:extLst>
      <p:ext uri="{BB962C8B-B14F-4D97-AF65-F5344CB8AC3E}">
        <p14:creationId xmlns:p14="http://schemas.microsoft.com/office/powerpoint/2010/main" val="1580954726"/>
      </p:ext>
    </p:extLst>
  </p:cSld>
  <p:clrMapOvr>
    <a:masterClrMapping/>
  </p:clrMapOvr>
  <mc:AlternateContent xmlns:mc="http://schemas.openxmlformats.org/markup-compatibility/2006" xmlns:p14="http://schemas.microsoft.com/office/powerpoint/2010/main">
    <mc:Choice Requires="p14">
      <p:transition spd="slow" p14:dur="2000" advTm="153264"/>
    </mc:Choice>
    <mc:Fallback xmlns="">
      <p:transition spd="slow" advTm="15326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algn="ctr"/>
            <a:r>
              <a:rPr lang="it-IT" sz="4000" dirty="0">
                <a:solidFill>
                  <a:srgbClr val="FFFFFF"/>
                </a:solidFill>
                <a:latin typeface="+mn-lt"/>
                <a:ea typeface="+mn-ea"/>
                <a:cs typeface="+mn-cs"/>
              </a:rPr>
              <a:t>Ciclo di Deming</a:t>
            </a:r>
          </a:p>
        </p:txBody>
      </p:sp>
      <p:pic>
        <p:nvPicPr>
          <p:cNvPr id="9" name="Immagine 8">
            <a:extLst>
              <a:ext uri="{FF2B5EF4-FFF2-40B4-BE49-F238E27FC236}">
                <a16:creationId xmlns:a16="http://schemas.microsoft.com/office/drawing/2014/main" id="{7B26B0EC-A85A-0E4C-897F-AB8D33D98F54}"/>
              </a:ext>
            </a:extLst>
          </p:cNvPr>
          <p:cNvPicPr>
            <a:picLocks noChangeAspect="1"/>
          </p:cNvPicPr>
          <p:nvPr/>
        </p:nvPicPr>
        <p:blipFill>
          <a:blip r:embed="rId3"/>
          <a:stretch>
            <a:fillRect/>
          </a:stretch>
        </p:blipFill>
        <p:spPr>
          <a:xfrm>
            <a:off x="3064163" y="2549236"/>
            <a:ext cx="6063674" cy="4119011"/>
          </a:xfrm>
          <a:prstGeom prst="rect">
            <a:avLst/>
          </a:prstGeom>
        </p:spPr>
      </p:pic>
    </p:spTree>
    <p:extLst>
      <p:ext uri="{BB962C8B-B14F-4D97-AF65-F5344CB8AC3E}">
        <p14:creationId xmlns:p14="http://schemas.microsoft.com/office/powerpoint/2010/main" val="440043536"/>
      </p:ext>
    </p:extLst>
  </p:cSld>
  <p:clrMapOvr>
    <a:masterClrMapping/>
  </p:clrMapOvr>
  <mc:AlternateContent xmlns:mc="http://schemas.openxmlformats.org/markup-compatibility/2006" xmlns:p14="http://schemas.microsoft.com/office/powerpoint/2010/main">
    <mc:Choice Requires="p14">
      <p:transition spd="slow" p14:dur="2000" advTm="85819"/>
    </mc:Choice>
    <mc:Fallback xmlns="">
      <p:transition spd="slow" advTm="8581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olo 1">
            <a:extLst>
              <a:ext uri="{FF2B5EF4-FFF2-40B4-BE49-F238E27FC236}">
                <a16:creationId xmlns:a16="http://schemas.microsoft.com/office/drawing/2014/main" id="{FDB1271F-6EAE-6C45-8A3C-686332403E8C}"/>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algn="ctr"/>
            <a:r>
              <a:rPr lang="it-IT" sz="4000" dirty="0">
                <a:solidFill>
                  <a:srgbClr val="FFFFFF"/>
                </a:solidFill>
                <a:latin typeface="+mn-lt"/>
                <a:ea typeface="+mn-ea"/>
                <a:cs typeface="+mn-cs"/>
              </a:rPr>
              <a:t>Gli Attori</a:t>
            </a:r>
          </a:p>
        </p:txBody>
      </p:sp>
      <p:sp>
        <p:nvSpPr>
          <p:cNvPr id="2" name="Segnaposto contenuto 1"/>
          <p:cNvSpPr>
            <a:spLocks noGrp="1"/>
          </p:cNvSpPr>
          <p:nvPr>
            <p:ph idx="1"/>
          </p:nvPr>
        </p:nvSpPr>
        <p:spPr>
          <a:xfrm>
            <a:off x="1179226" y="2682240"/>
            <a:ext cx="9833548" cy="3982720"/>
          </a:xfrm>
        </p:spPr>
        <p:txBody>
          <a:bodyPr>
            <a:normAutofit/>
          </a:bodyPr>
          <a:lstStyle/>
          <a:p>
            <a:pPr marL="0" indent="0">
              <a:buNone/>
            </a:pPr>
            <a:r>
              <a:rPr lang="it-IT" sz="2000" b="1" dirty="0">
                <a:solidFill>
                  <a:srgbClr val="000000"/>
                </a:solidFill>
              </a:rPr>
              <a:t>I principali attori coinvolti sono:</a:t>
            </a:r>
          </a:p>
          <a:p>
            <a:r>
              <a:rPr lang="it-IT" sz="2000" dirty="0">
                <a:solidFill>
                  <a:srgbClr val="000000"/>
                </a:solidFill>
              </a:rPr>
              <a:t>gli Organi di Ateneo</a:t>
            </a:r>
          </a:p>
          <a:p>
            <a:r>
              <a:rPr lang="it-IT" sz="2000" dirty="0">
                <a:solidFill>
                  <a:srgbClr val="000000"/>
                </a:solidFill>
              </a:rPr>
              <a:t>il Nucleo di Valutazione</a:t>
            </a:r>
          </a:p>
          <a:p>
            <a:r>
              <a:rPr lang="it-IT" sz="2000" dirty="0">
                <a:solidFill>
                  <a:srgbClr val="000000"/>
                </a:solidFill>
              </a:rPr>
              <a:t>il Presidio di Qualità</a:t>
            </a:r>
          </a:p>
          <a:p>
            <a:r>
              <a:rPr lang="it-IT" sz="2000" dirty="0">
                <a:solidFill>
                  <a:srgbClr val="000000"/>
                </a:solidFill>
              </a:rPr>
              <a:t>le Commissioni paritetiche docenti studenti</a:t>
            </a:r>
          </a:p>
          <a:p>
            <a:r>
              <a:rPr lang="it-IT" sz="2000" dirty="0">
                <a:solidFill>
                  <a:srgbClr val="000000"/>
                </a:solidFill>
              </a:rPr>
              <a:t>la Scuola</a:t>
            </a:r>
          </a:p>
          <a:p>
            <a:r>
              <a:rPr lang="it-IT" sz="2000" dirty="0">
                <a:solidFill>
                  <a:srgbClr val="000000"/>
                </a:solidFill>
              </a:rPr>
              <a:t>i Dipartimenti</a:t>
            </a:r>
          </a:p>
          <a:p>
            <a:r>
              <a:rPr lang="it-IT" sz="2000" dirty="0">
                <a:solidFill>
                  <a:srgbClr val="000000"/>
                </a:solidFill>
              </a:rPr>
              <a:t>i </a:t>
            </a:r>
            <a:r>
              <a:rPr lang="it-IT" sz="2000" dirty="0" err="1">
                <a:solidFill>
                  <a:srgbClr val="000000"/>
                </a:solidFill>
              </a:rPr>
              <a:t>CdS</a:t>
            </a:r>
            <a:endParaRPr lang="it-IT" sz="2000" dirty="0">
              <a:solidFill>
                <a:srgbClr val="000000"/>
              </a:solidFill>
            </a:endParaRPr>
          </a:p>
          <a:p>
            <a:endParaRPr lang="it-IT" sz="2000" dirty="0">
              <a:solidFill>
                <a:srgbClr val="000000"/>
              </a:solidFill>
            </a:endParaRPr>
          </a:p>
        </p:txBody>
      </p:sp>
    </p:spTree>
    <p:extLst>
      <p:ext uri="{BB962C8B-B14F-4D97-AF65-F5344CB8AC3E}">
        <p14:creationId xmlns:p14="http://schemas.microsoft.com/office/powerpoint/2010/main" val="2764851514"/>
      </p:ext>
    </p:extLst>
  </p:cSld>
  <p:clrMapOvr>
    <a:masterClrMapping/>
  </p:clrMapOvr>
  <mc:AlternateContent xmlns:mc="http://schemas.openxmlformats.org/markup-compatibility/2006" xmlns:p14="http://schemas.microsoft.com/office/powerpoint/2010/main">
    <mc:Choice Requires="p14">
      <p:transition spd="slow" p14:dur="2000" advTm="69419"/>
    </mc:Choice>
    <mc:Fallback xmlns="">
      <p:transition spd="slow" advTm="6941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olo 1">
            <a:extLst>
              <a:ext uri="{FF2B5EF4-FFF2-40B4-BE49-F238E27FC236}">
                <a16:creationId xmlns:a16="http://schemas.microsoft.com/office/drawing/2014/main" id="{4574EBF5-BB79-CC4D-84CF-403AB97FF425}"/>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algn="ctr"/>
            <a:r>
              <a:rPr lang="it-IT" sz="4000" dirty="0">
                <a:solidFill>
                  <a:srgbClr val="FFFFFF"/>
                </a:solidFill>
              </a:rPr>
              <a:t>Le interazioni</a:t>
            </a:r>
            <a:endParaRPr lang="it-IT" sz="4000" dirty="0">
              <a:solidFill>
                <a:srgbClr val="FFFFFF"/>
              </a:solidFill>
              <a:latin typeface="+mn-lt"/>
              <a:ea typeface="+mn-ea"/>
              <a:cs typeface="+mn-cs"/>
            </a:endParaRPr>
          </a:p>
        </p:txBody>
      </p:sp>
      <p:pic>
        <p:nvPicPr>
          <p:cNvPr id="8" name="Immagine 7">
            <a:extLst>
              <a:ext uri="{FF2B5EF4-FFF2-40B4-BE49-F238E27FC236}">
                <a16:creationId xmlns:a16="http://schemas.microsoft.com/office/drawing/2014/main" id="{C071B1CB-7C51-164B-BD94-21D2381AED8A}"/>
              </a:ext>
            </a:extLst>
          </p:cNvPr>
          <p:cNvPicPr>
            <a:picLocks noChangeAspect="1"/>
          </p:cNvPicPr>
          <p:nvPr/>
        </p:nvPicPr>
        <p:blipFill>
          <a:blip r:embed="rId3"/>
          <a:stretch>
            <a:fillRect/>
          </a:stretch>
        </p:blipFill>
        <p:spPr>
          <a:xfrm>
            <a:off x="2377289" y="2614069"/>
            <a:ext cx="7437117" cy="4183378"/>
          </a:xfrm>
          <a:prstGeom prst="rect">
            <a:avLst/>
          </a:prstGeom>
        </p:spPr>
      </p:pic>
    </p:spTree>
    <p:extLst>
      <p:ext uri="{BB962C8B-B14F-4D97-AF65-F5344CB8AC3E}">
        <p14:creationId xmlns:p14="http://schemas.microsoft.com/office/powerpoint/2010/main" val="1682051936"/>
      </p:ext>
    </p:extLst>
  </p:cSld>
  <p:clrMapOvr>
    <a:masterClrMapping/>
  </p:clrMapOvr>
  <mc:AlternateContent xmlns:mc="http://schemas.openxmlformats.org/markup-compatibility/2006" xmlns:p14="http://schemas.microsoft.com/office/powerpoint/2010/main">
    <mc:Choice Requires="p14">
      <p:transition spd="slow" p14:dur="2000" advTm="309049"/>
    </mc:Choice>
    <mc:Fallback xmlns="">
      <p:transition spd="slow" advTm="30904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olo 1">
            <a:extLst>
              <a:ext uri="{FF2B5EF4-FFF2-40B4-BE49-F238E27FC236}">
                <a16:creationId xmlns:a16="http://schemas.microsoft.com/office/drawing/2014/main" id="{C41A223B-E397-E94A-9A09-02891EBEC803}"/>
              </a:ext>
            </a:extLst>
          </p:cNvPr>
          <p:cNvSpPr>
            <a:spLocks noGrp="1"/>
          </p:cNvSpPr>
          <p:nvPr>
            <p:ph type="title"/>
          </p:nvPr>
        </p:nvSpPr>
        <p:spPr>
          <a:xfrm>
            <a:off x="1179226" y="826680"/>
            <a:ext cx="9833548" cy="1325563"/>
          </a:xfrm>
          <a:scene3d>
            <a:camera prst="orthographicFront"/>
            <a:lightRig rig="threePt" dir="t"/>
          </a:scene3d>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a:sp3d extrusionH="57150">
              <a:bevelT w="69850" h="38100" prst="cross"/>
            </a:sp3d>
          </a:bodyPr>
          <a:lstStyle/>
          <a:p>
            <a:pPr algn="ctr"/>
            <a:r>
              <a:rPr lang="it-IT" sz="4000" dirty="0">
                <a:solidFill>
                  <a:srgbClr val="FFFFFF"/>
                </a:solidFill>
                <a:latin typeface="+mn-lt"/>
                <a:ea typeface="+mn-ea"/>
                <a:cs typeface="+mn-cs"/>
              </a:rPr>
              <a:t>Gli Attori – Organi di Governo</a:t>
            </a:r>
          </a:p>
        </p:txBody>
      </p:sp>
      <p:sp>
        <p:nvSpPr>
          <p:cNvPr id="2" name="Segnaposto contenuto 1"/>
          <p:cNvSpPr>
            <a:spLocks noGrp="1"/>
          </p:cNvSpPr>
          <p:nvPr>
            <p:ph idx="1"/>
          </p:nvPr>
        </p:nvSpPr>
        <p:spPr>
          <a:xfrm>
            <a:off x="1179226" y="3092970"/>
            <a:ext cx="9833548" cy="2693976"/>
          </a:xfrm>
        </p:spPr>
        <p:txBody>
          <a:bodyPr>
            <a:normAutofit/>
          </a:bodyPr>
          <a:lstStyle/>
          <a:p>
            <a:r>
              <a:rPr lang="it-IT" sz="2000" dirty="0">
                <a:solidFill>
                  <a:srgbClr val="000000"/>
                </a:solidFill>
              </a:rPr>
              <a:t>Gli organi di governo dell’Ateneo, Rettore, Consiglio di Amministrazione (</a:t>
            </a:r>
            <a:r>
              <a:rPr lang="it-IT" sz="2000">
                <a:solidFill>
                  <a:srgbClr val="000000"/>
                </a:solidFill>
              </a:rPr>
              <a:t>CdA</a:t>
            </a:r>
            <a:r>
              <a:rPr lang="it-IT" sz="2000" dirty="0">
                <a:solidFill>
                  <a:srgbClr val="000000"/>
                </a:solidFill>
              </a:rPr>
              <a:t>) e Senato Accademico (SA), stabiliscono le politiche in tema di didattica, ricerca e terza missione, con gli obiettivi da raggiungere e le azioni previste per perseguire gli obiettivi. </a:t>
            </a:r>
          </a:p>
          <a:p>
            <a:endParaRPr lang="it-IT" sz="2000" dirty="0">
              <a:solidFill>
                <a:srgbClr val="000000"/>
              </a:solidFill>
            </a:endParaRPr>
          </a:p>
          <a:p>
            <a:r>
              <a:rPr lang="it-IT" sz="2000" dirty="0">
                <a:solidFill>
                  <a:srgbClr val="000000"/>
                </a:solidFill>
              </a:rPr>
              <a:t>In questo modo viene definito il “</a:t>
            </a:r>
            <a:r>
              <a:rPr lang="it-IT" sz="2000" b="1" dirty="0">
                <a:solidFill>
                  <a:srgbClr val="000000"/>
                </a:solidFill>
              </a:rPr>
              <a:t>Piano strategico</a:t>
            </a:r>
            <a:r>
              <a:rPr lang="it-IT" sz="2000" dirty="0">
                <a:solidFill>
                  <a:srgbClr val="000000"/>
                </a:solidFill>
              </a:rPr>
              <a:t>” che riassume la </a:t>
            </a:r>
            <a:r>
              <a:rPr lang="it-IT" sz="2000">
                <a:solidFill>
                  <a:srgbClr val="000000"/>
                </a:solidFill>
              </a:rPr>
              <a:t>mission</a:t>
            </a:r>
            <a:r>
              <a:rPr lang="it-IT" sz="2000" dirty="0">
                <a:solidFill>
                  <a:srgbClr val="000000"/>
                </a:solidFill>
              </a:rPr>
              <a:t> dell’Ateneo</a:t>
            </a:r>
          </a:p>
          <a:p>
            <a:pPr marL="0" indent="0">
              <a:buNone/>
            </a:pPr>
            <a:endParaRPr lang="it-IT" sz="2000" dirty="0">
              <a:solidFill>
                <a:srgbClr val="000000"/>
              </a:solidFill>
            </a:endParaRPr>
          </a:p>
          <a:p>
            <a:r>
              <a:rPr lang="it-IT" sz="2000" b="1" dirty="0">
                <a:solidFill>
                  <a:srgbClr val="000000"/>
                </a:solidFill>
              </a:rPr>
              <a:t>Piani attuativi triennali 2016-2018 e 2019 - 2022 </a:t>
            </a:r>
          </a:p>
        </p:txBody>
      </p:sp>
    </p:spTree>
    <p:extLst>
      <p:ext uri="{BB962C8B-B14F-4D97-AF65-F5344CB8AC3E}">
        <p14:creationId xmlns:p14="http://schemas.microsoft.com/office/powerpoint/2010/main" val="1850429742"/>
      </p:ext>
    </p:extLst>
  </p:cSld>
  <p:clrMapOvr>
    <a:masterClrMapping/>
  </p:clrMapOvr>
  <mc:AlternateContent xmlns:mc="http://schemas.openxmlformats.org/markup-compatibility/2006" xmlns:p14="http://schemas.microsoft.com/office/powerpoint/2010/main">
    <mc:Choice Requires="p14">
      <p:transition spd="slow" p14:dur="2000" advTm="51236"/>
    </mc:Choice>
    <mc:Fallback xmlns="">
      <p:transition spd="slow" advTm="51236"/>
    </mc:Fallback>
  </mc:AlternateContent>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3337</Words>
  <Application>Microsoft Macintosh PowerPoint</Application>
  <PresentationFormat>Widescreen</PresentationFormat>
  <Paragraphs>295</Paragraphs>
  <Slides>35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35</vt:i4>
      </vt:variant>
    </vt:vector>
  </HeadingPairs>
  <TitlesOfParts>
    <vt:vector size="39" baseType="lpstr">
      <vt:lpstr>Arial</vt:lpstr>
      <vt:lpstr>Calibri</vt:lpstr>
      <vt:lpstr>Calibri Light</vt:lpstr>
      <vt:lpstr>Tema di Office</vt:lpstr>
      <vt:lpstr>Il Sistema AQ di Ateneo </vt:lpstr>
      <vt:lpstr>Riferimenti normativi</vt:lpstr>
      <vt:lpstr>Riferimenti normativi</vt:lpstr>
      <vt:lpstr>Il Sistema di AQ</vt:lpstr>
      <vt:lpstr>Architettura del sistema di AQ</vt:lpstr>
      <vt:lpstr>Ciclo di Deming</vt:lpstr>
      <vt:lpstr>Gli Attori</vt:lpstr>
      <vt:lpstr>Le interazioni</vt:lpstr>
      <vt:lpstr>Gli Attori – Organi di Governo</vt:lpstr>
      <vt:lpstr>Gli Attori – Il NdV</vt:lpstr>
      <vt:lpstr>Gli Attori – Il NdV</vt:lpstr>
      <vt:lpstr>Gli Attori – Le Commissioni Paritetiche</vt:lpstr>
      <vt:lpstr>Gli Attori – I CdS</vt:lpstr>
      <vt:lpstr>Gli Attori – I Dipartimenti</vt:lpstr>
      <vt:lpstr>Gli Attori – Il Presidio di Qualità</vt:lpstr>
      <vt:lpstr>Gli Attori – Il Presidio di Qualità</vt:lpstr>
      <vt:lpstr>Gli Attori – Il Presidio di Qualità</vt:lpstr>
      <vt:lpstr>La pianificazione/obiettivi e processi (PLAN) Livello centrale</vt:lpstr>
      <vt:lpstr>La pianificazione/obiettivi e processi (PLAN) Livello periferico ricerca e terza missione</vt:lpstr>
      <vt:lpstr>La pianificazione/obiettivi e processi (PLAN) Livello periferico didattica</vt:lpstr>
      <vt:lpstr>La pianificazione/obiettivi e processi (PLAN)</vt:lpstr>
      <vt:lpstr>La scheda SUA-CdS</vt:lpstr>
      <vt:lpstr>La scheda SUA-RD</vt:lpstr>
      <vt:lpstr>Fase di PLAN – Ruolo del PQA</vt:lpstr>
      <vt:lpstr>L’esecuzione del plan – Fase di DO</vt:lpstr>
      <vt:lpstr>L’esecuzione (DO)</vt:lpstr>
      <vt:lpstr>Valutazione e autovalutazione – Fase di CHECK</vt:lpstr>
      <vt:lpstr>Processo di AQ dei CdS – Fase di CHECK</vt:lpstr>
      <vt:lpstr>Scheda di monitoraggio annuale (SMA)</vt:lpstr>
      <vt:lpstr>Rapporto di Riesame ciclico</vt:lpstr>
      <vt:lpstr>Relazione Commissione Paritetica</vt:lpstr>
      <vt:lpstr>La fase delle modifiche – ACT </vt:lpstr>
      <vt:lpstr>La fase delle modifiche – ACT </vt:lpstr>
      <vt:lpstr>La fase delle modifiche – ACT </vt:lpstr>
      <vt:lpstr>Documenti di AQ di Ateneo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Sistema AQ di Ateneo </dc:title>
  <dc:creator>Marco Ariola</dc:creator>
  <cp:lastModifiedBy>Marco Ariola</cp:lastModifiedBy>
  <cp:revision>15</cp:revision>
  <dcterms:created xsi:type="dcterms:W3CDTF">2019-03-01T16:52:07Z</dcterms:created>
  <dcterms:modified xsi:type="dcterms:W3CDTF">2019-03-13T21:48:58Z</dcterms:modified>
</cp:coreProperties>
</file>